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4"/>
  </p:sldMasterIdLst>
  <p:notesMasterIdLst>
    <p:notesMasterId r:id="rId18"/>
  </p:notesMasterIdLst>
  <p:sldIdLst>
    <p:sldId id="275" r:id="rId5"/>
    <p:sldId id="264" r:id="rId6"/>
    <p:sldId id="258" r:id="rId7"/>
    <p:sldId id="268" r:id="rId8"/>
    <p:sldId id="263" r:id="rId9"/>
    <p:sldId id="265" r:id="rId10"/>
    <p:sldId id="261" r:id="rId11"/>
    <p:sldId id="270" r:id="rId12"/>
    <p:sldId id="276" r:id="rId13"/>
    <p:sldId id="269" r:id="rId14"/>
    <p:sldId id="272" r:id="rId15"/>
    <p:sldId id="271" r:id="rId16"/>
    <p:sldId id="260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B503C2-84A6-4E0D-B2D6-85D4E3E9283B}" v="2" dt="2021-02-11T19:15:43.749"/>
    <p1510:client id="{69628FCE-0F32-5243-B1E6-78C647E5306D}" v="5148" dt="2021-02-12T12:25:56.408"/>
    <p1510:client id="{9B7A7952-02CB-CF45-8C36-637CC57AA24B}" v="2520" dt="2021-02-12T10:53:08.196"/>
    <p1510:client id="{B0F3C23A-A544-AC44-9349-E27758C4725D}" v="3767" dt="2021-02-12T10:46:07.4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94766-C5CB-BB49-8F58-E92C10057078}" type="datetimeFigureOut">
              <a:rPr lang="de-DE" smtClean="0"/>
              <a:t>12.02.21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B815B-32D8-D74E-892E-1FC0DACCE7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763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 </a:t>
            </a:r>
            <a:r>
              <a:rPr lang="de-DE" err="1"/>
              <a:t>bank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sending</a:t>
            </a:r>
            <a:r>
              <a:rPr lang="de-DE"/>
              <a:t> out Marketing </a:t>
            </a:r>
            <a:r>
              <a:rPr lang="de-DE" err="1"/>
              <a:t>mails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their</a:t>
            </a:r>
            <a:r>
              <a:rPr lang="de-DE"/>
              <a:t> </a:t>
            </a:r>
            <a:r>
              <a:rPr lang="de-DE" err="1"/>
              <a:t>customers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win</a:t>
            </a:r>
            <a:r>
              <a:rPr lang="de-DE"/>
              <a:t> </a:t>
            </a:r>
            <a:r>
              <a:rPr lang="de-DE" err="1"/>
              <a:t>them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r>
              <a:rPr lang="de-DE" err="1"/>
              <a:t>new</a:t>
            </a:r>
            <a:r>
              <a:rPr lang="de-DE"/>
              <a:t> </a:t>
            </a:r>
            <a:r>
              <a:rPr lang="de-DE" err="1"/>
              <a:t>Credit</a:t>
            </a:r>
            <a:r>
              <a:rPr lang="de-DE"/>
              <a:t> Card</a:t>
            </a:r>
          </a:p>
          <a:p>
            <a:r>
              <a:rPr lang="de-DE"/>
              <a:t>The </a:t>
            </a:r>
            <a:r>
              <a:rPr lang="de-DE" err="1"/>
              <a:t>goal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find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minimum</a:t>
            </a:r>
            <a:r>
              <a:rPr lang="de-DE"/>
              <a:t>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letters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send </a:t>
            </a:r>
            <a:r>
              <a:rPr lang="de-DE" err="1"/>
              <a:t>without</a:t>
            </a:r>
            <a:r>
              <a:rPr lang="de-DE"/>
              <a:t> </a:t>
            </a:r>
            <a:r>
              <a:rPr lang="de-DE" err="1"/>
              <a:t>possibly</a:t>
            </a:r>
            <a:r>
              <a:rPr lang="de-DE"/>
              <a:t> </a:t>
            </a:r>
            <a:r>
              <a:rPr lang="de-DE" err="1"/>
              <a:t>missing</a:t>
            </a:r>
            <a:r>
              <a:rPr lang="de-DE"/>
              <a:t> a </a:t>
            </a:r>
            <a:r>
              <a:rPr lang="de-DE" err="1"/>
              <a:t>customer</a:t>
            </a:r>
            <a:r>
              <a:rPr lang="de-DE"/>
              <a:t> </a:t>
            </a:r>
            <a:r>
              <a:rPr lang="de-DE" err="1"/>
              <a:t>who</a:t>
            </a:r>
            <a:r>
              <a:rPr lang="de-DE"/>
              <a:t> </a:t>
            </a:r>
            <a:r>
              <a:rPr lang="de-DE" err="1"/>
              <a:t>would</a:t>
            </a:r>
            <a:r>
              <a:rPr lang="de-DE"/>
              <a:t> </a:t>
            </a:r>
            <a:r>
              <a:rPr lang="de-DE" err="1"/>
              <a:t>accept</a:t>
            </a:r>
            <a:r>
              <a:rPr lang="de-DE"/>
              <a:t> an </a:t>
            </a:r>
            <a:r>
              <a:rPr lang="de-DE" err="1"/>
              <a:t>offer</a:t>
            </a:r>
            <a:r>
              <a:rPr lang="de-DE"/>
              <a:t>.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B815B-32D8-D74E-892E-1FC0DACCE70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572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B815B-32D8-D74E-892E-1FC0DACCE70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456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de-DE" err="1"/>
              <a:t>identification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thresholds</a:t>
            </a:r>
            <a:r>
              <a:rPr lang="de-DE"/>
              <a:t>/ </a:t>
            </a:r>
            <a:r>
              <a:rPr lang="de-DE" err="1"/>
              <a:t>the</a:t>
            </a:r>
            <a:r>
              <a:rPr lang="de-DE"/>
              <a:t> absolut 0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false</a:t>
            </a:r>
            <a:r>
              <a:rPr lang="de-DE"/>
              <a:t> negative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automized</a:t>
            </a:r>
            <a:endParaRPr lang="de-DE"/>
          </a:p>
          <a:p>
            <a:endParaRPr lang="de-DE"/>
          </a:p>
          <a:p>
            <a:r>
              <a:rPr lang="de-DE"/>
              <a:t>Table </a:t>
            </a:r>
            <a:r>
              <a:rPr lang="de-DE" err="1"/>
              <a:t>applied</a:t>
            </a:r>
            <a:r>
              <a:rPr lang="de-DE"/>
              <a:t> on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dataset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18,000 </a:t>
            </a:r>
            <a:r>
              <a:rPr lang="de-DE" err="1"/>
              <a:t>rows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B815B-32D8-D74E-892E-1FC0DACCE70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 </a:t>
            </a:r>
            <a:r>
              <a:rPr lang="de-DE" b="1" u="sng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wins</a:t>
            </a:r>
            <a:r>
              <a:rPr lang="de-DE" b="1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marketing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6%</a:t>
            </a:r>
          </a:p>
          <a:p>
            <a:pPr marL="285750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Sending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out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mails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postcard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(-20%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B815B-32D8-D74E-892E-1FC0DACCE70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39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de-DE" err="1"/>
              <a:t>identification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thresholds</a:t>
            </a:r>
            <a:r>
              <a:rPr lang="de-DE"/>
              <a:t>/ </a:t>
            </a:r>
            <a:r>
              <a:rPr lang="de-DE" err="1"/>
              <a:t>the</a:t>
            </a:r>
            <a:r>
              <a:rPr lang="de-DE"/>
              <a:t> absolut 0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false</a:t>
            </a:r>
            <a:r>
              <a:rPr lang="de-DE"/>
              <a:t> negative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automized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B815B-32D8-D74E-892E-1FC0DACCE70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5102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32598-740E-F445-935C-D5E90CBAD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61BA6B-79E2-C845-A95B-F41623D59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4A6B5F-92DA-C541-8B2F-F42249D9B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986230-FFC3-F840-ACE8-D173CC378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check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272974-27E3-C24F-9929-B5F6DB970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128535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9BC9E-359F-0A49-8EDE-E5D2773B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09D3AF-438C-A24F-BAB5-DECC5643A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447E28-CF93-6547-952F-4C2BB2514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BCE339-5F24-724B-AC2B-5C0E1FAFC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2/12/21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8BA6AB-FD43-7D4F-8CC4-5D38E7D54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985BEB-5F8B-B042-83F8-3F3448D0C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93664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64382-C14B-224D-98EC-2B03F592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094533E-0CAF-E749-861D-3701CE136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46D9B8-E2C2-9544-9930-C0F51B677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BB816E-E333-E947-A641-15A347BE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2/12/21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83EA8E-5B05-054F-8BFF-4FB86A4F4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CDC5F8-96B7-E94D-AFFC-0F4E138C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77797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783B65-8E25-2B41-B19C-879A56B80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9E09CA1-A7C1-8C4C-9887-6CD97D78F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7254A-5A1E-0742-B733-4FE677D3E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2/12/21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CF7082-F794-0A42-AEA4-AF12CF6B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5C384D-15AF-944C-9938-AC3FD423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78176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0C59671-11DE-3448-8BC9-17218CD6EF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E527A32-986A-4648-B0CD-46DA2740A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C08E9F-C57E-6D4F-BE9C-B8795853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2/12/21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812E5F-8EF7-304D-B717-08F17160C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F12CD6-2418-C94D-82E8-31B76A13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844416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A424D-CBD1-6946-B56E-0CD6D403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A28237-1944-7642-BFC2-4F4B8385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de-DE"/>
              <a:t>11.02.21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7B76A4-01DE-E94E-B53A-6878E705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Carolin Vogt, Robert Meier, Felix Ley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1EAD9F-6ECB-DD4A-BD85-60EBF955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C62F-3BE6-BA49-A5C1-0D4777C406BE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61399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A424D-CBD1-6946-B56E-0CD6D403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A28237-1944-7642-BFC2-4F4B8385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de-DE"/>
              <a:t>11.02.21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7B76A4-01DE-E94E-B53A-6878E705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Carolin Vogt, Robert Meier, Felix Ley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1EAD9F-6ECB-DD4A-BD85-60EBF955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C62F-3BE6-BA49-A5C1-0D4777C406BE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6139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22ED0-E3FE-3D4B-83D9-C15063E50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7D7FC0-17F5-C248-82DC-BD4C26EDD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559F81CA-2CEF-3F4A-AAEA-3D3B1912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de-DE"/>
              <a:t>11.02.21</a:t>
            </a:r>
            <a:endParaRPr lang="en-US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6EB5CC0-AA01-B042-9D6D-53D2C37AA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Cartolin Vogt, Robert Meier, Felix Ley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BFB0047-766C-1A47-B758-24252612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C62F-3BE6-BA49-A5C1-0D4777C406BE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708665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4E24B-2467-C147-9947-F936BAE3C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557CB1-346F-E046-8658-300AEC359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129B23-12B0-6047-B5D3-884DFBB78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2/12/21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386D9D-DA1C-534C-BAFD-7E8AA7B2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165676-1551-6F4B-AFAD-981EF3DF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5966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6C5EA-9BBF-344C-9908-CC423C15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EE35D-DFC6-ED47-A34A-ECC262370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082A87-75CF-0D4E-B2AC-1FEE58AA0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7AA1F2-BBAB-D247-BFEE-FC52D435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2/12/21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2A4FD5-8D1D-C14C-8D94-1D780343E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603213-0153-F941-80BA-C2A937CF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265711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85EEE2-52D7-6D45-BCC1-0805FA41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E4E196-4639-6542-9BE7-588AFB517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de-DE"/>
              <a:t>11.02.21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DDD130-5A03-6B40-9BC8-AD8899EC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Carolin Vogt, Robert Meier, Felix Ley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829556-5E2A-A74A-A37B-B2B166AC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C62F-3BE6-BA49-A5C1-0D4777C406BE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413301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85EEE2-52D7-6D45-BCC1-0805FA41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E4E196-4639-6542-9BE7-588AFB517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de-DE"/>
              <a:t>11.02.21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DDD130-5A03-6B40-9BC8-AD8899EC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Carolin Vogt, Robert Meier, Felix Ley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829556-5E2A-A74A-A37B-B2B166AC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C62F-3BE6-BA49-A5C1-0D4777C406BE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41330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0D2AF-F40E-CF45-AE10-F664497F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A26761-2066-0E48-9328-37B34DCC4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406B2-6C4B-2840-815C-DB47445F5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8DB7DB-4896-724C-9B41-BD8613876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9CF1E82-0369-714B-8FCB-5A10D3B9B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856953-FCC0-0E48-8B9C-356531666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2/12/21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54CBCEA-889E-1840-A0F8-AF85D0113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C0532B4-D42B-5242-A396-13629405B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46356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CB597D-E6B3-3042-808B-BA3889A9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E1D008-0178-B741-AA20-94648CE4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2/12/21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9BC29F-159E-D84C-9781-59261C9B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6C599C-7C73-DA42-9EB5-33789993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76721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AE8998C-C47A-F64F-8A5E-FE0152813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2/12/21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5E3B8C-14CD-7340-AD71-3BFE40E79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A64A97-FCAD-C745-A153-39325EF76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536187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B7982B-BC6B-B14D-9442-A8C68B01D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65125"/>
            <a:ext cx="11111753" cy="629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E74E63-2BE9-6940-B320-86F405F84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047" y="1825625"/>
            <a:ext cx="111117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5267CE-1FE1-7940-AB35-D64527CF8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204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11th </a:t>
            </a:r>
            <a:r>
              <a:rPr lang="de-DE" err="1"/>
              <a:t>February</a:t>
            </a:r>
            <a:r>
              <a:rPr lang="de-DE"/>
              <a:t> 2021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827918-6026-5D46-97C0-35FC04B35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Carolin</a:t>
            </a:r>
            <a:r>
              <a:rPr lang="en-US"/>
              <a:t> Vogt, Robert Meier, Felix Ley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C25B9E-38AA-FC46-A349-FCD72C45D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253" y="6377549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CEC62F-3BE6-BA49-A5C1-0D4777C406BE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Grafik 7" descr="Ein Bild, das Text, Schild, Visitenkarte enthält.&#10;&#10;Automatisch generierte Beschreibung">
            <a:extLst>
              <a:ext uri="{FF2B5EF4-FFF2-40B4-BE49-F238E27FC236}">
                <a16:creationId xmlns:a16="http://schemas.microsoft.com/office/drawing/2014/main" id="{D63E16EF-0341-0141-AA1F-0FDD4C67BA60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1264153" y="258482"/>
            <a:ext cx="685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3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700" r:id="rId5"/>
    <p:sldLayoutId id="2147483702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F8FC7-194B-5C46-A511-14F5F106C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7980" y="1030406"/>
            <a:ext cx="5068121" cy="3506879"/>
          </a:xfrm>
        </p:spPr>
        <p:txBody>
          <a:bodyPr anchor="ctr">
            <a:normAutofit/>
          </a:bodyPr>
          <a:lstStyle/>
          <a:p>
            <a:r>
              <a:rPr lang="en-GB" sz="49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CREDIT CARD MARKETING</a:t>
            </a:r>
            <a:r>
              <a:rPr lang="en-GB"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 </a:t>
            </a:r>
            <a:br>
              <a:rPr lang="en-GB"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</a:br>
            <a:r>
              <a:rPr lang="en-GB" sz="2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classification challenge</a:t>
            </a:r>
            <a:endParaRPr lang="en-GB" sz="49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EE375C-E523-E047-B53F-1152DEDE9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980" y="3969270"/>
            <a:ext cx="5068121" cy="1136029"/>
          </a:xfrm>
        </p:spPr>
        <p:txBody>
          <a:bodyPr>
            <a:normAutofit/>
          </a:bodyPr>
          <a:lstStyle/>
          <a:p>
            <a:r>
              <a:rPr lang="de-DE"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+mn-cs"/>
              </a:rPr>
              <a:t>Robert Meier</a:t>
            </a:r>
          </a:p>
          <a:p>
            <a:r>
              <a:rPr lang="de-DE"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+mn-cs"/>
              </a:rPr>
              <a:t>Felix Ley</a:t>
            </a:r>
          </a:p>
          <a:p>
            <a:r>
              <a:rPr lang="de-DE"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+mn-cs"/>
              </a:rPr>
              <a:t>Carolin Vogt</a:t>
            </a:r>
          </a:p>
        </p:txBody>
      </p:sp>
      <p:pic>
        <p:nvPicPr>
          <p:cNvPr id="7170" name="Picture 2" descr="Bildergebnis für credit card marketing">
            <a:extLst>
              <a:ext uri="{FF2B5EF4-FFF2-40B4-BE49-F238E27FC236}">
                <a16:creationId xmlns:a16="http://schemas.microsoft.com/office/drawing/2014/main" id="{2F839E5F-D273-8A4A-878A-AD71FAA83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9"/>
          <a:stretch/>
        </p:blipFill>
        <p:spPr bwMode="auto">
          <a:xfrm>
            <a:off x="0" y="0"/>
            <a:ext cx="50681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534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999C51-A03A-3A46-A0DC-D6A99BB6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Backup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CB3FFE-186E-8042-9DDA-F0A14AE86C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173" y="826184"/>
            <a:ext cx="3280721" cy="328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A41707-E29A-FB4A-BD04-D1A48AED9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529" y="1188720"/>
            <a:ext cx="3029410" cy="303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93C96B4-0DE0-7344-AB19-789EFEE23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14" y="4225046"/>
            <a:ext cx="2643440" cy="264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A7E29C8-A5DD-BE4E-95D8-483FC9036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45" y="1188720"/>
            <a:ext cx="2942500" cy="424033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E6D2F9B-9E72-434E-9436-474A96A68FAE}"/>
              </a:ext>
            </a:extLst>
          </p:cNvPr>
          <p:cNvSpPr txBox="1"/>
          <p:nvPr/>
        </p:nvSpPr>
        <p:spPr>
          <a:xfrm>
            <a:off x="4160940" y="4840448"/>
            <a:ext cx="32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/>
              <a:t>Average </a:t>
            </a:r>
            <a:r>
              <a:rPr lang="de-DE" sz="1200" err="1"/>
              <a:t>balance</a:t>
            </a:r>
            <a:endParaRPr lang="de-DE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/>
              <a:t>Low </a:t>
            </a:r>
            <a:r>
              <a:rPr lang="de-DE" sz="1200" err="1"/>
              <a:t>creditrating</a:t>
            </a:r>
            <a:r>
              <a:rPr lang="de-DE" sz="1200"/>
              <a:t> </a:t>
            </a:r>
            <a:r>
              <a:rPr lang="de-DE" sz="1200" err="1"/>
              <a:t>and</a:t>
            </a:r>
            <a:r>
              <a:rPr lang="de-DE" sz="1200"/>
              <a:t> </a:t>
            </a:r>
            <a:r>
              <a:rPr lang="de-DE" sz="1200" err="1"/>
              <a:t>income</a:t>
            </a:r>
            <a:r>
              <a:rPr lang="de-DE" sz="1200"/>
              <a:t> </a:t>
            </a:r>
            <a:r>
              <a:rPr lang="de-DE" sz="1200" err="1"/>
              <a:t>level</a:t>
            </a:r>
            <a:endParaRPr lang="de-DE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err="1"/>
              <a:t>Adressed</a:t>
            </a:r>
            <a:r>
              <a:rPr lang="de-DE" sz="1200"/>
              <a:t> </a:t>
            </a:r>
            <a:r>
              <a:rPr lang="de-DE" sz="1200" err="1"/>
              <a:t>by</a:t>
            </a:r>
            <a:r>
              <a:rPr lang="de-DE" sz="1200"/>
              <a:t> </a:t>
            </a:r>
            <a:r>
              <a:rPr lang="de-DE" sz="1200" err="1"/>
              <a:t>postcards</a:t>
            </a:r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2138695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26762-238B-448F-8048-010E988B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67" y="261557"/>
            <a:ext cx="10951228" cy="1325563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MODEL IMPROVEMENT</a:t>
            </a:r>
            <a:br>
              <a:rPr lang="en-GB"/>
            </a:br>
            <a:r>
              <a:rPr lang="en-GB" sz="28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Adjusting the threshold is always a trade-off</a:t>
            </a:r>
            <a:r>
              <a:rPr lang="en-GB" sz="27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!</a:t>
            </a:r>
            <a:endParaRPr lang="en-GB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6D1D49B-EA81-BC49-A0C8-3A001D183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67" y="1870990"/>
            <a:ext cx="7967392" cy="4879341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7FA9E07F-745E-A345-A223-3FAC1F33242B}"/>
              </a:ext>
            </a:extLst>
          </p:cNvPr>
          <p:cNvSpPr/>
          <p:nvPr/>
        </p:nvSpPr>
        <p:spPr>
          <a:xfrm>
            <a:off x="2523519" y="6502757"/>
            <a:ext cx="355348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THRESHOLD</a:t>
            </a:r>
            <a:endParaRPr lang="de-DE" sz="14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3FC607A-F924-AC44-ADE5-EADE49622804}"/>
              </a:ext>
            </a:extLst>
          </p:cNvPr>
          <p:cNvSpPr/>
          <p:nvPr/>
        </p:nvSpPr>
        <p:spPr>
          <a:xfrm>
            <a:off x="6339245" y="3925446"/>
            <a:ext cx="3701405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FALSE POSITIVE RATE</a:t>
            </a:r>
          </a:p>
          <a:p>
            <a:r>
              <a:rPr lang="de-DE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FALSE NEGATIVE RATE</a:t>
            </a:r>
            <a:endParaRPr lang="de-DE" sz="120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82368E15-2AF9-DE41-9631-628D5D65DDDD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4262246" y="3865243"/>
            <a:ext cx="0" cy="2382466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EF00F32-C20C-BA45-A74D-43902918A136}"/>
              </a:ext>
            </a:extLst>
          </p:cNvPr>
          <p:cNvCxnSpPr>
            <a:cxnSpLocks/>
          </p:cNvCxnSpPr>
          <p:nvPr/>
        </p:nvCxnSpPr>
        <p:spPr>
          <a:xfrm>
            <a:off x="3373013" y="3951995"/>
            <a:ext cx="0" cy="2295714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CF66C21-21EB-E54E-B4EC-762E2841B872}"/>
              </a:ext>
            </a:extLst>
          </p:cNvPr>
          <p:cNvCxnSpPr>
            <a:cxnSpLocks/>
            <a:stCxn id="25" idx="0"/>
          </p:cNvCxnSpPr>
          <p:nvPr/>
        </p:nvCxnSpPr>
        <p:spPr>
          <a:xfrm>
            <a:off x="2589844" y="4508869"/>
            <a:ext cx="10472" cy="173884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79D7A8EC-51E8-7C49-9D65-747214BA539A}"/>
              </a:ext>
            </a:extLst>
          </p:cNvPr>
          <p:cNvCxnSpPr>
            <a:cxnSpLocks/>
            <a:stCxn id="26" idx="0"/>
          </p:cNvCxnSpPr>
          <p:nvPr/>
        </p:nvCxnSpPr>
        <p:spPr>
          <a:xfrm flipH="1">
            <a:off x="1545065" y="5116679"/>
            <a:ext cx="15630" cy="113103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7A2E02B4-B550-144B-BB25-C22E78912972}"/>
              </a:ext>
            </a:extLst>
          </p:cNvPr>
          <p:cNvSpPr txBox="1"/>
          <p:nvPr/>
        </p:nvSpPr>
        <p:spPr>
          <a:xfrm>
            <a:off x="3614488" y="3342023"/>
            <a:ext cx="129551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1D97E0F-6A13-7744-9BFB-68F8402F10EE}"/>
              </a:ext>
            </a:extLst>
          </p:cNvPr>
          <p:cNvSpPr txBox="1"/>
          <p:nvPr/>
        </p:nvSpPr>
        <p:spPr>
          <a:xfrm>
            <a:off x="2786581" y="3925446"/>
            <a:ext cx="129551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38%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350876C-EDF1-A64B-9997-789F21766011}"/>
              </a:ext>
            </a:extLst>
          </p:cNvPr>
          <p:cNvSpPr txBox="1"/>
          <p:nvPr/>
        </p:nvSpPr>
        <p:spPr>
          <a:xfrm>
            <a:off x="1942086" y="4508869"/>
            <a:ext cx="129551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27%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C13AF1C-BEB7-5249-AC97-163A7AD6A3A5}"/>
              </a:ext>
            </a:extLst>
          </p:cNvPr>
          <p:cNvSpPr txBox="1"/>
          <p:nvPr/>
        </p:nvSpPr>
        <p:spPr>
          <a:xfrm>
            <a:off x="912937" y="5116679"/>
            <a:ext cx="129551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13%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3A2C3FE-A459-9747-B642-2BC92B79B4A1}"/>
              </a:ext>
            </a:extLst>
          </p:cNvPr>
          <p:cNvSpPr/>
          <p:nvPr/>
        </p:nvSpPr>
        <p:spPr>
          <a:xfrm>
            <a:off x="713389" y="1526737"/>
            <a:ext cx="717374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FALSE POSITIVE/ FALSE NEGATIVE RATE</a:t>
            </a:r>
          </a:p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(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for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 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classification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 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model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 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with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 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logistic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 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regression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) </a:t>
            </a:r>
            <a:endParaRPr lang="de-DE" sz="1400"/>
          </a:p>
        </p:txBody>
      </p:sp>
      <p:graphicFrame>
        <p:nvGraphicFramePr>
          <p:cNvPr id="34" name="Tabelle 34">
            <a:extLst>
              <a:ext uri="{FF2B5EF4-FFF2-40B4-BE49-F238E27FC236}">
                <a16:creationId xmlns:a16="http://schemas.microsoft.com/office/drawing/2014/main" id="{EC44A21F-E865-8044-9F9D-47CEA297246B}"/>
              </a:ext>
            </a:extLst>
          </p:cNvPr>
          <p:cNvGraphicFramePr>
            <a:graphicFrameLocks noGrp="1"/>
          </p:cNvGraphicFramePr>
          <p:nvPr/>
        </p:nvGraphicFramePr>
        <p:xfrm>
          <a:off x="8204679" y="2047705"/>
          <a:ext cx="3926648" cy="42256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51081">
                  <a:extLst>
                    <a:ext uri="{9D8B030D-6E8A-4147-A177-3AD203B41FA5}">
                      <a16:colId xmlns:a16="http://schemas.microsoft.com/office/drawing/2014/main" val="2465408743"/>
                    </a:ext>
                  </a:extLst>
                </a:gridCol>
                <a:gridCol w="912243">
                  <a:extLst>
                    <a:ext uri="{9D8B030D-6E8A-4147-A177-3AD203B41FA5}">
                      <a16:colId xmlns:a16="http://schemas.microsoft.com/office/drawing/2014/main" val="629352868"/>
                    </a:ext>
                  </a:extLst>
                </a:gridCol>
                <a:gridCol w="981662">
                  <a:extLst>
                    <a:ext uri="{9D8B030D-6E8A-4147-A177-3AD203B41FA5}">
                      <a16:colId xmlns:a16="http://schemas.microsoft.com/office/drawing/2014/main" val="3570779815"/>
                    </a:ext>
                  </a:extLst>
                </a:gridCol>
                <a:gridCol w="981662">
                  <a:extLst>
                    <a:ext uri="{9D8B030D-6E8A-4147-A177-3AD203B41FA5}">
                      <a16:colId xmlns:a16="http://schemas.microsoft.com/office/drawing/2014/main" val="1002276415"/>
                    </a:ext>
                  </a:extLst>
                </a:gridCol>
              </a:tblGrid>
              <a:tr h="845126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THRES-HOLD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FALSE 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FALSE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TRUE NEGATIVE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16715"/>
                  </a:ext>
                </a:extLst>
              </a:tr>
              <a:tr h="845126"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 point </a:t>
                      </a:r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262120"/>
                  </a:ext>
                </a:extLst>
              </a:tr>
              <a:tr h="845126"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600" baseline="30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plateau </a:t>
                      </a:r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(38%)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</a:p>
                    <a:p>
                      <a:r>
                        <a:rPr lang="en-GB" sz="160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(- 34)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2753</a:t>
                      </a:r>
                    </a:p>
                    <a:p>
                      <a:r>
                        <a:rPr lang="en-GB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(+ 837)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2340</a:t>
                      </a:r>
                    </a:p>
                    <a:p>
                      <a:r>
                        <a:rPr lang="en-GB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(- 837)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97749"/>
                  </a:ext>
                </a:extLst>
              </a:tr>
              <a:tr h="845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GB" sz="1600" baseline="30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nd</a:t>
                      </a:r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plateau </a:t>
                      </a:r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(27%)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(- 29)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3684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(+ 931)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1409</a:t>
                      </a:r>
                    </a:p>
                    <a:p>
                      <a:r>
                        <a:rPr lang="en-GB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(- 931)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337654"/>
                  </a:ext>
                </a:extLst>
              </a:tr>
              <a:tr h="845126"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absolut 0 </a:t>
                      </a:r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(13%)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  <a:p>
                      <a:r>
                        <a:rPr lang="en-GB" sz="160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4771</a:t>
                      </a:r>
                    </a:p>
                    <a:p>
                      <a:r>
                        <a:rPr lang="en-GB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(+ 1087)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(- 1087)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713241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B47F4E18-B3DE-484C-B675-5304EC536585}"/>
              </a:ext>
            </a:extLst>
          </p:cNvPr>
          <p:cNvSpPr txBox="1"/>
          <p:nvPr/>
        </p:nvSpPr>
        <p:spPr>
          <a:xfrm>
            <a:off x="8726743" y="1018906"/>
            <a:ext cx="2882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296089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402471-7DCD-2342-85E0-1D389B01B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F4EEF196-584F-2F4F-B249-3EBB875CF7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230412"/>
              </p:ext>
            </p:extLst>
          </p:nvPr>
        </p:nvGraphicFramePr>
        <p:xfrm>
          <a:off x="242047" y="1278293"/>
          <a:ext cx="11598509" cy="4133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2193">
                  <a:extLst>
                    <a:ext uri="{9D8B030D-6E8A-4147-A177-3AD203B41FA5}">
                      <a16:colId xmlns:a16="http://schemas.microsoft.com/office/drawing/2014/main" val="1595175397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3236479464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205321834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2727868510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360871824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4105257217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2762421657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1340555485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506651656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3554617790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1734706767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2067423174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748031821"/>
                    </a:ext>
                  </a:extLst>
                </a:gridCol>
              </a:tblGrid>
              <a:tr h="826692">
                <a:tc>
                  <a:txBody>
                    <a:bodyPr/>
                    <a:lstStyle/>
                    <a:p>
                      <a:pPr algn="ctr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18000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38%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18000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18000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18000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893981"/>
                  </a:ext>
                </a:extLst>
              </a:tr>
              <a:tr h="826692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0,58742815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10574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0,43389579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7810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0,2612646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4703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0,05970703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276082"/>
                  </a:ext>
                </a:extLst>
              </a:tr>
              <a:tr h="826692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0,35694419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6425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0,51047654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9189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0,68310773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12296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0,88466531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15924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857756"/>
                  </a:ext>
                </a:extLst>
              </a:tr>
              <a:tr h="826692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0,01353607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0,00741702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0,00203968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483645"/>
                  </a:ext>
                </a:extLst>
              </a:tr>
              <a:tr h="826692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0,0420916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758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0,04821064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868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0,05358798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965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0,05562767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1001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936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932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0BBD6-1E61-4B4C-9585-93D64E939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9978"/>
          </a:xfrm>
        </p:spPr>
        <p:txBody>
          <a:bodyPr/>
          <a:lstStyle/>
          <a:p>
            <a:r>
              <a:rPr lang="de-DE"/>
              <a:t>Modell 1 </a:t>
            </a:r>
            <a:r>
              <a:rPr lang="de-DE" err="1"/>
              <a:t>Bussiness</a:t>
            </a:r>
            <a:r>
              <a:rPr lang="de-DE"/>
              <a:t> </a:t>
            </a:r>
            <a:r>
              <a:rPr lang="de-DE" err="1"/>
              <a:t>case</a:t>
            </a:r>
            <a:r>
              <a:rPr lang="de-DE"/>
              <a:t> </a:t>
            </a:r>
            <a:r>
              <a:rPr lang="de-DE" err="1"/>
              <a:t>improvement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99641F-BB1D-D64B-9732-83DCF835E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9084" y="2400306"/>
            <a:ext cx="7475484" cy="4107687"/>
          </a:xfrm>
        </p:spPr>
        <p:txBody>
          <a:bodyPr/>
          <a:lstStyle/>
          <a:p>
            <a:pPr marL="0" indent="0">
              <a:buNone/>
            </a:pPr>
            <a:r>
              <a:rPr lang="de-DE"/>
              <a:t>Insert </a:t>
            </a:r>
            <a:r>
              <a:rPr lang="de-DE" err="1"/>
              <a:t>confusion</a:t>
            </a:r>
            <a:r>
              <a:rPr lang="de-DE"/>
              <a:t> </a:t>
            </a:r>
            <a:r>
              <a:rPr lang="de-DE" err="1"/>
              <a:t>matrix</a:t>
            </a:r>
            <a:r>
              <a:rPr lang="de-DE"/>
              <a:t> , </a:t>
            </a:r>
            <a:r>
              <a:rPr lang="de-DE" err="1"/>
              <a:t>kappa</a:t>
            </a:r>
            <a:r>
              <a:rPr lang="de-DE"/>
              <a:t> </a:t>
            </a:r>
            <a:r>
              <a:rPr lang="de-DE" err="1"/>
              <a:t>and</a:t>
            </a:r>
            <a:r>
              <a:rPr lang="de-DE"/>
              <a:t> </a:t>
            </a:r>
            <a:r>
              <a:rPr lang="de-DE" err="1"/>
              <a:t>calculation</a:t>
            </a:r>
            <a:endParaRPr lang="de-DE"/>
          </a:p>
          <a:p>
            <a:pPr marL="0" indent="0">
              <a:buNone/>
            </a:pPr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2AF624D-456B-6C4B-BCF5-EE3A1437C33C}"/>
              </a:ext>
            </a:extLst>
          </p:cNvPr>
          <p:cNvGrpSpPr/>
          <p:nvPr/>
        </p:nvGrpSpPr>
        <p:grpSpPr>
          <a:xfrm>
            <a:off x="504568" y="1084265"/>
            <a:ext cx="10636398" cy="442213"/>
            <a:chOff x="504568" y="1050255"/>
            <a:chExt cx="10636398" cy="442213"/>
          </a:xfrm>
        </p:grpSpPr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0DC561FB-2C57-CB47-8C1E-9C948A86ED1D}"/>
                </a:ext>
              </a:extLst>
            </p:cNvPr>
            <p:cNvCxnSpPr/>
            <p:nvPr/>
          </p:nvCxnSpPr>
          <p:spPr>
            <a:xfrm>
              <a:off x="504568" y="1285104"/>
              <a:ext cx="1063639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A0F8EE88-5E9F-E343-AA33-1E4D3FAF288D}"/>
                </a:ext>
              </a:extLst>
            </p:cNvPr>
            <p:cNvCxnSpPr>
              <a:cxnSpLocks/>
            </p:cNvCxnSpPr>
            <p:nvPr/>
          </p:nvCxnSpPr>
          <p:spPr>
            <a:xfrm>
              <a:off x="504568" y="1052669"/>
              <a:ext cx="0" cy="43979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35CAE5F4-BA89-A84F-9D6A-E4BFE48F89DB}"/>
                </a:ext>
              </a:extLst>
            </p:cNvPr>
            <p:cNvCxnSpPr>
              <a:cxnSpLocks/>
            </p:cNvCxnSpPr>
            <p:nvPr/>
          </p:nvCxnSpPr>
          <p:spPr>
            <a:xfrm>
              <a:off x="11140966" y="1050255"/>
              <a:ext cx="0" cy="43979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29ACE17-9B9E-824F-90CE-1E020966800D}"/>
              </a:ext>
            </a:extLst>
          </p:cNvPr>
          <p:cNvCxnSpPr>
            <a:cxnSpLocks/>
          </p:cNvCxnSpPr>
          <p:nvPr/>
        </p:nvCxnSpPr>
        <p:spPr>
          <a:xfrm>
            <a:off x="5402316" y="1025151"/>
            <a:ext cx="0" cy="651642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843A8F3D-0C19-1A43-8009-DB41152FB75D}"/>
              </a:ext>
            </a:extLst>
          </p:cNvPr>
          <p:cNvSpPr txBox="1"/>
          <p:nvPr/>
        </p:nvSpPr>
        <p:spPr>
          <a:xfrm>
            <a:off x="9096774" y="1440566"/>
            <a:ext cx="283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offer_accepted</a:t>
            </a:r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2201F37-6C97-6C47-9D48-6A50949EA88C}"/>
              </a:ext>
            </a:extLst>
          </p:cNvPr>
          <p:cNvSpPr txBox="1"/>
          <p:nvPr/>
        </p:nvSpPr>
        <p:spPr>
          <a:xfrm>
            <a:off x="504568" y="1376771"/>
            <a:ext cx="283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response</a:t>
            </a:r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0EEA952-75D3-684C-A0C9-CCE3C3A1A960}"/>
              </a:ext>
            </a:extLst>
          </p:cNvPr>
          <p:cNvSpPr txBox="1"/>
          <p:nvPr/>
        </p:nvSpPr>
        <p:spPr>
          <a:xfrm>
            <a:off x="5402316" y="1604209"/>
            <a:ext cx="588580" cy="366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50%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A1E1E4C-2425-0C4C-A9AD-E1608C9AC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32" y="2310025"/>
            <a:ext cx="3171204" cy="317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70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62A81-51B7-5C4E-90F2-81B15CD35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65125"/>
            <a:ext cx="11111753" cy="1271275"/>
          </a:xfrm>
        </p:spPr>
        <p:txBody>
          <a:bodyPr>
            <a:normAutofit/>
          </a:bodyPr>
          <a:lstStyle/>
          <a:p>
            <a:r>
              <a:rPr lang="de-DE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ROADMAP</a:t>
            </a:r>
            <a:br>
              <a:rPr lang="de-DE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</a:br>
            <a:r>
              <a:rPr lang="de-DE" sz="28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What</a:t>
            </a:r>
            <a:r>
              <a:rPr lang="de-DE" sz="2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 </a:t>
            </a:r>
            <a:r>
              <a:rPr lang="de-DE" sz="28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can</a:t>
            </a:r>
            <a:r>
              <a:rPr lang="de-DE" sz="2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 </a:t>
            </a:r>
            <a:r>
              <a:rPr lang="de-DE" sz="28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be</a:t>
            </a:r>
            <a:r>
              <a:rPr lang="de-DE" sz="2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 </a:t>
            </a:r>
            <a:r>
              <a:rPr lang="de-DE" sz="28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expected</a:t>
            </a:r>
            <a:r>
              <a:rPr lang="de-DE" sz="2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 </a:t>
            </a:r>
            <a:r>
              <a:rPr lang="de-DE" sz="28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today</a:t>
            </a:r>
            <a:r>
              <a:rPr lang="de-DE" sz="2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?</a:t>
            </a:r>
            <a:endParaRPr lang="de-DE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2691C5A-9060-5540-8FCF-2081EB5E208B}"/>
              </a:ext>
            </a:extLst>
          </p:cNvPr>
          <p:cNvSpPr/>
          <p:nvPr/>
        </p:nvSpPr>
        <p:spPr bwMode="auto">
          <a:xfrm>
            <a:off x="371475" y="2535274"/>
            <a:ext cx="268552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1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PROBLEM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E38DEF0-941F-1848-8691-08C0A2A6D060}"/>
              </a:ext>
            </a:extLst>
          </p:cNvPr>
          <p:cNvSpPr/>
          <p:nvPr/>
        </p:nvSpPr>
        <p:spPr bwMode="auto">
          <a:xfrm>
            <a:off x="3292652" y="2535274"/>
            <a:ext cx="268552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1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RAW DATA INSIGHTS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C5435B2-AF2F-8446-BD87-7BD5661D863E}"/>
              </a:ext>
            </a:extLst>
          </p:cNvPr>
          <p:cNvSpPr/>
          <p:nvPr/>
        </p:nvSpPr>
        <p:spPr bwMode="auto">
          <a:xfrm>
            <a:off x="6213829" y="2535274"/>
            <a:ext cx="268552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1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MODEL IMPROVEMENT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6C351F1-5848-0F46-BD62-0BB9785B2D90}"/>
              </a:ext>
            </a:extLst>
          </p:cNvPr>
          <p:cNvSpPr/>
          <p:nvPr/>
        </p:nvSpPr>
        <p:spPr bwMode="auto">
          <a:xfrm>
            <a:off x="9135005" y="2535274"/>
            <a:ext cx="268552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ACHIEVEMENTS &amp; ACTIONS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49B424C-6F77-4A4B-B7CC-43EDDDC64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653" y="1612640"/>
            <a:ext cx="921778" cy="92177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36DBB34-D241-8E40-B8D5-182FA3398674}"/>
              </a:ext>
            </a:extLst>
          </p:cNvPr>
          <p:cNvSpPr/>
          <p:nvPr/>
        </p:nvSpPr>
        <p:spPr>
          <a:xfrm>
            <a:off x="4471610" y="1829877"/>
            <a:ext cx="483271" cy="314232"/>
          </a:xfrm>
          <a:prstGeom prst="rect">
            <a:avLst/>
          </a:prstGeom>
          <a:pattFill prst="wdUp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AF4147A-A913-E74D-8106-27BDDA7206E2}"/>
              </a:ext>
            </a:extLst>
          </p:cNvPr>
          <p:cNvGrpSpPr/>
          <p:nvPr/>
        </p:nvGrpSpPr>
        <p:grpSpPr>
          <a:xfrm>
            <a:off x="7039464" y="1752811"/>
            <a:ext cx="1034248" cy="607468"/>
            <a:chOff x="289086" y="2454498"/>
            <a:chExt cx="677866" cy="39814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87814988-CD67-FD42-A079-815D4A56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806" y="2454498"/>
              <a:ext cx="398146" cy="39814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70D8692-CFBF-5D4E-B8A5-B5E272789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9086" y="2467764"/>
              <a:ext cx="371614" cy="371614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0D81A56D-8A96-244A-B2AE-4BBA4D7091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7363" y="1695687"/>
            <a:ext cx="712422" cy="712422"/>
          </a:xfrm>
          <a:prstGeom prst="rect">
            <a:avLst/>
          </a:prstGeom>
        </p:spPr>
      </p:pic>
      <p:sp>
        <p:nvSpPr>
          <p:cNvPr id="14" name="Freeform 284">
            <a:extLst>
              <a:ext uri="{FF2B5EF4-FFF2-40B4-BE49-F238E27FC236}">
                <a16:creationId xmlns:a16="http://schemas.microsoft.com/office/drawing/2014/main" id="{B18CFFBA-DC4C-9C40-AC28-62013201C94D}"/>
              </a:ext>
            </a:extLst>
          </p:cNvPr>
          <p:cNvSpPr>
            <a:spLocks noEditPoints="1"/>
          </p:cNvSpPr>
          <p:nvPr/>
        </p:nvSpPr>
        <p:spPr bwMode="auto">
          <a:xfrm>
            <a:off x="10166958" y="1734083"/>
            <a:ext cx="667428" cy="626196"/>
          </a:xfrm>
          <a:custGeom>
            <a:avLst/>
            <a:gdLst>
              <a:gd name="T0" fmla="*/ 0 w 483"/>
              <a:gd name="T1" fmla="*/ 262 h 504"/>
              <a:gd name="T2" fmla="*/ 50 w 483"/>
              <a:gd name="T3" fmla="*/ 211 h 504"/>
              <a:gd name="T4" fmla="*/ 100 w 483"/>
              <a:gd name="T5" fmla="*/ 262 h 504"/>
              <a:gd name="T6" fmla="*/ 50 w 483"/>
              <a:gd name="T7" fmla="*/ 312 h 504"/>
              <a:gd name="T8" fmla="*/ 71 w 483"/>
              <a:gd name="T9" fmla="*/ 160 h 504"/>
              <a:gd name="T10" fmla="*/ 71 w 483"/>
              <a:gd name="T11" fmla="*/ 81 h 504"/>
              <a:gd name="T12" fmla="*/ 150 w 483"/>
              <a:gd name="T13" fmla="*/ 81 h 504"/>
              <a:gd name="T14" fmla="*/ 150 w 483"/>
              <a:gd name="T15" fmla="*/ 160 h 504"/>
              <a:gd name="T16" fmla="*/ 71 w 483"/>
              <a:gd name="T17" fmla="*/ 160 h 504"/>
              <a:gd name="T18" fmla="*/ 65 w 483"/>
              <a:gd name="T19" fmla="*/ 403 h 504"/>
              <a:gd name="T20" fmla="*/ 110 w 483"/>
              <a:gd name="T21" fmla="*/ 357 h 504"/>
              <a:gd name="T22" fmla="*/ 156 w 483"/>
              <a:gd name="T23" fmla="*/ 403 h 504"/>
              <a:gd name="T24" fmla="*/ 110 w 483"/>
              <a:gd name="T25" fmla="*/ 448 h 504"/>
              <a:gd name="T26" fmla="*/ 209 w 483"/>
              <a:gd name="T27" fmla="*/ 103 h 504"/>
              <a:gd name="T28" fmla="*/ 209 w 483"/>
              <a:gd name="T29" fmla="*/ 17 h 504"/>
              <a:gd name="T30" fmla="*/ 294 w 483"/>
              <a:gd name="T31" fmla="*/ 17 h 504"/>
              <a:gd name="T32" fmla="*/ 294 w 483"/>
              <a:gd name="T33" fmla="*/ 103 h 504"/>
              <a:gd name="T34" fmla="*/ 209 w 483"/>
              <a:gd name="T35" fmla="*/ 103 h 504"/>
              <a:gd name="T36" fmla="*/ 211 w 483"/>
              <a:gd name="T37" fmla="*/ 463 h 504"/>
              <a:gd name="T38" fmla="*/ 252 w 483"/>
              <a:gd name="T39" fmla="*/ 423 h 504"/>
              <a:gd name="T40" fmla="*/ 292 w 483"/>
              <a:gd name="T41" fmla="*/ 463 h 504"/>
              <a:gd name="T42" fmla="*/ 252 w 483"/>
              <a:gd name="T43" fmla="*/ 504 h 504"/>
              <a:gd name="T44" fmla="*/ 368 w 483"/>
              <a:gd name="T45" fmla="*/ 428 h 504"/>
              <a:gd name="T46" fmla="*/ 368 w 483"/>
              <a:gd name="T47" fmla="*/ 378 h 504"/>
              <a:gd name="T48" fmla="*/ 418 w 483"/>
              <a:gd name="T49" fmla="*/ 378 h 504"/>
              <a:gd name="T50" fmla="*/ 418 w 483"/>
              <a:gd name="T51" fmla="*/ 428 h 504"/>
              <a:gd name="T52" fmla="*/ 368 w 483"/>
              <a:gd name="T53" fmla="*/ 428 h 504"/>
              <a:gd name="T54" fmla="*/ 367 w 483"/>
              <a:gd name="T55" fmla="*/ 121 h 504"/>
              <a:gd name="T56" fmla="*/ 393 w 483"/>
              <a:gd name="T57" fmla="*/ 95 h 504"/>
              <a:gd name="T58" fmla="*/ 418 w 483"/>
              <a:gd name="T59" fmla="*/ 121 h 504"/>
              <a:gd name="T60" fmla="*/ 393 w 483"/>
              <a:gd name="T61" fmla="*/ 146 h 504"/>
              <a:gd name="T62" fmla="*/ 432 w 483"/>
              <a:gd name="T63" fmla="*/ 283 h 504"/>
              <a:gd name="T64" fmla="*/ 432 w 483"/>
              <a:gd name="T65" fmla="*/ 240 h 504"/>
              <a:gd name="T66" fmla="*/ 475 w 483"/>
              <a:gd name="T67" fmla="*/ 240 h 504"/>
              <a:gd name="T68" fmla="*/ 475 w 483"/>
              <a:gd name="T69" fmla="*/ 283 h 504"/>
              <a:gd name="T70" fmla="*/ 432 w 483"/>
              <a:gd name="T71" fmla="*/ 283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83" h="504">
                <a:moveTo>
                  <a:pt x="14" y="297"/>
                </a:moveTo>
                <a:cubicBezTo>
                  <a:pt x="4" y="287"/>
                  <a:pt x="0" y="276"/>
                  <a:pt x="0" y="262"/>
                </a:cubicBezTo>
                <a:cubicBezTo>
                  <a:pt x="0" y="248"/>
                  <a:pt x="4" y="236"/>
                  <a:pt x="14" y="226"/>
                </a:cubicBezTo>
                <a:cubicBezTo>
                  <a:pt x="24" y="216"/>
                  <a:pt x="36" y="211"/>
                  <a:pt x="50" y="211"/>
                </a:cubicBezTo>
                <a:cubicBezTo>
                  <a:pt x="64" y="211"/>
                  <a:pt x="76" y="216"/>
                  <a:pt x="86" y="226"/>
                </a:cubicBezTo>
                <a:cubicBezTo>
                  <a:pt x="95" y="236"/>
                  <a:pt x="100" y="248"/>
                  <a:pt x="100" y="262"/>
                </a:cubicBezTo>
                <a:cubicBezTo>
                  <a:pt x="100" y="276"/>
                  <a:pt x="95" y="287"/>
                  <a:pt x="86" y="297"/>
                </a:cubicBezTo>
                <a:cubicBezTo>
                  <a:pt x="76" y="307"/>
                  <a:pt x="64" y="312"/>
                  <a:pt x="50" y="312"/>
                </a:cubicBezTo>
                <a:cubicBezTo>
                  <a:pt x="36" y="312"/>
                  <a:pt x="24" y="307"/>
                  <a:pt x="14" y="297"/>
                </a:cubicBezTo>
                <a:close/>
                <a:moveTo>
                  <a:pt x="71" y="160"/>
                </a:moveTo>
                <a:cubicBezTo>
                  <a:pt x="60" y="149"/>
                  <a:pt x="55" y="136"/>
                  <a:pt x="55" y="121"/>
                </a:cubicBezTo>
                <a:cubicBezTo>
                  <a:pt x="55" y="105"/>
                  <a:pt x="60" y="92"/>
                  <a:pt x="71" y="81"/>
                </a:cubicBezTo>
                <a:cubicBezTo>
                  <a:pt x="82" y="71"/>
                  <a:pt x="95" y="65"/>
                  <a:pt x="110" y="65"/>
                </a:cubicBezTo>
                <a:cubicBezTo>
                  <a:pt x="126" y="65"/>
                  <a:pt x="139" y="71"/>
                  <a:pt x="150" y="81"/>
                </a:cubicBezTo>
                <a:cubicBezTo>
                  <a:pt x="160" y="92"/>
                  <a:pt x="166" y="105"/>
                  <a:pt x="166" y="121"/>
                </a:cubicBezTo>
                <a:cubicBezTo>
                  <a:pt x="166" y="136"/>
                  <a:pt x="160" y="149"/>
                  <a:pt x="150" y="160"/>
                </a:cubicBezTo>
                <a:cubicBezTo>
                  <a:pt x="139" y="171"/>
                  <a:pt x="126" y="176"/>
                  <a:pt x="110" y="176"/>
                </a:cubicBezTo>
                <a:cubicBezTo>
                  <a:pt x="95" y="176"/>
                  <a:pt x="82" y="171"/>
                  <a:pt x="71" y="160"/>
                </a:cubicBezTo>
                <a:close/>
                <a:moveTo>
                  <a:pt x="78" y="435"/>
                </a:moveTo>
                <a:cubicBezTo>
                  <a:pt x="69" y="426"/>
                  <a:pt x="65" y="415"/>
                  <a:pt x="65" y="403"/>
                </a:cubicBezTo>
                <a:cubicBezTo>
                  <a:pt x="65" y="390"/>
                  <a:pt x="69" y="379"/>
                  <a:pt x="78" y="371"/>
                </a:cubicBezTo>
                <a:cubicBezTo>
                  <a:pt x="87" y="362"/>
                  <a:pt x="98" y="357"/>
                  <a:pt x="110" y="357"/>
                </a:cubicBezTo>
                <a:cubicBezTo>
                  <a:pt x="123" y="357"/>
                  <a:pt x="133" y="362"/>
                  <a:pt x="142" y="371"/>
                </a:cubicBezTo>
                <a:cubicBezTo>
                  <a:pt x="151" y="379"/>
                  <a:pt x="156" y="390"/>
                  <a:pt x="156" y="403"/>
                </a:cubicBezTo>
                <a:cubicBezTo>
                  <a:pt x="156" y="415"/>
                  <a:pt x="151" y="426"/>
                  <a:pt x="142" y="435"/>
                </a:cubicBezTo>
                <a:cubicBezTo>
                  <a:pt x="133" y="444"/>
                  <a:pt x="123" y="448"/>
                  <a:pt x="110" y="448"/>
                </a:cubicBezTo>
                <a:cubicBezTo>
                  <a:pt x="98" y="448"/>
                  <a:pt x="87" y="444"/>
                  <a:pt x="78" y="435"/>
                </a:cubicBezTo>
                <a:close/>
                <a:moveTo>
                  <a:pt x="209" y="103"/>
                </a:moveTo>
                <a:cubicBezTo>
                  <a:pt x="197" y="91"/>
                  <a:pt x="191" y="77"/>
                  <a:pt x="191" y="60"/>
                </a:cubicBezTo>
                <a:cubicBezTo>
                  <a:pt x="191" y="43"/>
                  <a:pt x="197" y="29"/>
                  <a:pt x="209" y="17"/>
                </a:cubicBezTo>
                <a:cubicBezTo>
                  <a:pt x="220" y="5"/>
                  <a:pt x="235" y="0"/>
                  <a:pt x="252" y="0"/>
                </a:cubicBezTo>
                <a:cubicBezTo>
                  <a:pt x="268" y="0"/>
                  <a:pt x="283" y="5"/>
                  <a:pt x="294" y="17"/>
                </a:cubicBezTo>
                <a:cubicBezTo>
                  <a:pt x="306" y="29"/>
                  <a:pt x="312" y="43"/>
                  <a:pt x="312" y="60"/>
                </a:cubicBezTo>
                <a:cubicBezTo>
                  <a:pt x="312" y="77"/>
                  <a:pt x="306" y="91"/>
                  <a:pt x="294" y="103"/>
                </a:cubicBezTo>
                <a:cubicBezTo>
                  <a:pt x="283" y="115"/>
                  <a:pt x="268" y="121"/>
                  <a:pt x="252" y="121"/>
                </a:cubicBezTo>
                <a:cubicBezTo>
                  <a:pt x="235" y="121"/>
                  <a:pt x="220" y="115"/>
                  <a:pt x="209" y="103"/>
                </a:cubicBezTo>
                <a:close/>
                <a:moveTo>
                  <a:pt x="223" y="492"/>
                </a:moveTo>
                <a:cubicBezTo>
                  <a:pt x="215" y="484"/>
                  <a:pt x="211" y="474"/>
                  <a:pt x="211" y="463"/>
                </a:cubicBezTo>
                <a:cubicBezTo>
                  <a:pt x="211" y="452"/>
                  <a:pt x="215" y="443"/>
                  <a:pt x="223" y="435"/>
                </a:cubicBezTo>
                <a:cubicBezTo>
                  <a:pt x="231" y="427"/>
                  <a:pt x="240" y="423"/>
                  <a:pt x="252" y="423"/>
                </a:cubicBezTo>
                <a:cubicBezTo>
                  <a:pt x="263" y="423"/>
                  <a:pt x="272" y="427"/>
                  <a:pt x="280" y="435"/>
                </a:cubicBezTo>
                <a:cubicBezTo>
                  <a:pt x="288" y="443"/>
                  <a:pt x="292" y="452"/>
                  <a:pt x="292" y="463"/>
                </a:cubicBezTo>
                <a:cubicBezTo>
                  <a:pt x="292" y="474"/>
                  <a:pt x="288" y="484"/>
                  <a:pt x="280" y="492"/>
                </a:cubicBezTo>
                <a:cubicBezTo>
                  <a:pt x="272" y="500"/>
                  <a:pt x="263" y="504"/>
                  <a:pt x="252" y="504"/>
                </a:cubicBezTo>
                <a:cubicBezTo>
                  <a:pt x="240" y="504"/>
                  <a:pt x="231" y="500"/>
                  <a:pt x="223" y="492"/>
                </a:cubicBezTo>
                <a:close/>
                <a:moveTo>
                  <a:pt x="368" y="428"/>
                </a:moveTo>
                <a:cubicBezTo>
                  <a:pt x="361" y="421"/>
                  <a:pt x="357" y="412"/>
                  <a:pt x="357" y="403"/>
                </a:cubicBezTo>
                <a:cubicBezTo>
                  <a:pt x="357" y="393"/>
                  <a:pt x="361" y="385"/>
                  <a:pt x="368" y="378"/>
                </a:cubicBezTo>
                <a:cubicBezTo>
                  <a:pt x="375" y="371"/>
                  <a:pt x="383" y="367"/>
                  <a:pt x="393" y="367"/>
                </a:cubicBezTo>
                <a:cubicBezTo>
                  <a:pt x="402" y="367"/>
                  <a:pt x="411" y="371"/>
                  <a:pt x="418" y="378"/>
                </a:cubicBezTo>
                <a:cubicBezTo>
                  <a:pt x="424" y="385"/>
                  <a:pt x="428" y="393"/>
                  <a:pt x="428" y="403"/>
                </a:cubicBezTo>
                <a:cubicBezTo>
                  <a:pt x="428" y="412"/>
                  <a:pt x="424" y="421"/>
                  <a:pt x="418" y="428"/>
                </a:cubicBezTo>
                <a:cubicBezTo>
                  <a:pt x="411" y="435"/>
                  <a:pt x="402" y="438"/>
                  <a:pt x="393" y="438"/>
                </a:cubicBezTo>
                <a:cubicBezTo>
                  <a:pt x="383" y="438"/>
                  <a:pt x="375" y="435"/>
                  <a:pt x="368" y="428"/>
                </a:cubicBezTo>
                <a:close/>
                <a:moveTo>
                  <a:pt x="375" y="138"/>
                </a:moveTo>
                <a:cubicBezTo>
                  <a:pt x="370" y="133"/>
                  <a:pt x="367" y="127"/>
                  <a:pt x="367" y="121"/>
                </a:cubicBezTo>
                <a:cubicBezTo>
                  <a:pt x="367" y="114"/>
                  <a:pt x="370" y="108"/>
                  <a:pt x="375" y="103"/>
                </a:cubicBezTo>
                <a:cubicBezTo>
                  <a:pt x="380" y="98"/>
                  <a:pt x="386" y="95"/>
                  <a:pt x="393" y="95"/>
                </a:cubicBezTo>
                <a:cubicBezTo>
                  <a:pt x="400" y="95"/>
                  <a:pt x="406" y="98"/>
                  <a:pt x="410" y="103"/>
                </a:cubicBezTo>
                <a:cubicBezTo>
                  <a:pt x="415" y="108"/>
                  <a:pt x="418" y="114"/>
                  <a:pt x="418" y="121"/>
                </a:cubicBezTo>
                <a:cubicBezTo>
                  <a:pt x="418" y="127"/>
                  <a:pt x="415" y="133"/>
                  <a:pt x="410" y="138"/>
                </a:cubicBezTo>
                <a:cubicBezTo>
                  <a:pt x="406" y="143"/>
                  <a:pt x="400" y="146"/>
                  <a:pt x="393" y="146"/>
                </a:cubicBezTo>
                <a:cubicBezTo>
                  <a:pt x="386" y="146"/>
                  <a:pt x="380" y="143"/>
                  <a:pt x="375" y="138"/>
                </a:cubicBezTo>
                <a:close/>
                <a:moveTo>
                  <a:pt x="432" y="283"/>
                </a:moveTo>
                <a:cubicBezTo>
                  <a:pt x="426" y="277"/>
                  <a:pt x="423" y="270"/>
                  <a:pt x="423" y="262"/>
                </a:cubicBezTo>
                <a:cubicBezTo>
                  <a:pt x="423" y="253"/>
                  <a:pt x="426" y="246"/>
                  <a:pt x="432" y="240"/>
                </a:cubicBezTo>
                <a:cubicBezTo>
                  <a:pt x="438" y="234"/>
                  <a:pt x="445" y="231"/>
                  <a:pt x="453" y="231"/>
                </a:cubicBezTo>
                <a:cubicBezTo>
                  <a:pt x="462" y="231"/>
                  <a:pt x="469" y="234"/>
                  <a:pt x="475" y="240"/>
                </a:cubicBezTo>
                <a:cubicBezTo>
                  <a:pt x="480" y="246"/>
                  <a:pt x="483" y="253"/>
                  <a:pt x="483" y="262"/>
                </a:cubicBezTo>
                <a:cubicBezTo>
                  <a:pt x="483" y="270"/>
                  <a:pt x="480" y="277"/>
                  <a:pt x="475" y="283"/>
                </a:cubicBezTo>
                <a:cubicBezTo>
                  <a:pt x="469" y="289"/>
                  <a:pt x="462" y="292"/>
                  <a:pt x="453" y="292"/>
                </a:cubicBezTo>
                <a:cubicBezTo>
                  <a:pt x="445" y="292"/>
                  <a:pt x="438" y="289"/>
                  <a:pt x="432" y="28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Ellipse 18">
            <a:extLst>
              <a:ext uri="{FF2B5EF4-FFF2-40B4-BE49-F238E27FC236}">
                <a16:creationId xmlns:a16="http://schemas.microsoft.com/office/drawing/2014/main" id="{7005036E-ECFF-8B47-A7B9-09B480434FD5}"/>
              </a:ext>
            </a:extLst>
          </p:cNvPr>
          <p:cNvSpPr/>
          <p:nvPr/>
        </p:nvSpPr>
        <p:spPr bwMode="auto">
          <a:xfrm>
            <a:off x="2789603" y="2419395"/>
            <a:ext cx="371180" cy="373143"/>
          </a:xfrm>
          <a:prstGeom prst="ellipse">
            <a:avLst/>
          </a:prstGeom>
          <a:solidFill>
            <a:schemeClr val="accent2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16" name="Ellipse 26">
            <a:extLst>
              <a:ext uri="{FF2B5EF4-FFF2-40B4-BE49-F238E27FC236}">
                <a16:creationId xmlns:a16="http://schemas.microsoft.com/office/drawing/2014/main" id="{AB55C79E-C907-4D4D-ADAE-68D27F1D04D9}"/>
              </a:ext>
            </a:extLst>
          </p:cNvPr>
          <p:cNvSpPr/>
          <p:nvPr/>
        </p:nvSpPr>
        <p:spPr bwMode="auto">
          <a:xfrm>
            <a:off x="5647507" y="2419395"/>
            <a:ext cx="371180" cy="373143"/>
          </a:xfrm>
          <a:prstGeom prst="ellipse">
            <a:avLst/>
          </a:prstGeom>
          <a:solidFill>
            <a:schemeClr val="accent2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17" name="Ellipse 27">
            <a:extLst>
              <a:ext uri="{FF2B5EF4-FFF2-40B4-BE49-F238E27FC236}">
                <a16:creationId xmlns:a16="http://schemas.microsoft.com/office/drawing/2014/main" id="{89623BDF-8D29-D545-9EB7-9E689563A90F}"/>
              </a:ext>
            </a:extLst>
          </p:cNvPr>
          <p:cNvSpPr/>
          <p:nvPr/>
        </p:nvSpPr>
        <p:spPr bwMode="auto">
          <a:xfrm>
            <a:off x="8639143" y="2419395"/>
            <a:ext cx="371180" cy="373143"/>
          </a:xfrm>
          <a:prstGeom prst="ellipse">
            <a:avLst/>
          </a:prstGeom>
          <a:solidFill>
            <a:schemeClr val="accent2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18" name="Ellipse 28">
            <a:extLst>
              <a:ext uri="{FF2B5EF4-FFF2-40B4-BE49-F238E27FC236}">
                <a16:creationId xmlns:a16="http://schemas.microsoft.com/office/drawing/2014/main" id="{59F84449-C46F-9642-9E39-4877A91175D3}"/>
              </a:ext>
            </a:extLst>
          </p:cNvPr>
          <p:cNvSpPr/>
          <p:nvPr/>
        </p:nvSpPr>
        <p:spPr bwMode="auto">
          <a:xfrm>
            <a:off x="11598397" y="2419395"/>
            <a:ext cx="371180" cy="373143"/>
          </a:xfrm>
          <a:prstGeom prst="ellipse">
            <a:avLst/>
          </a:prstGeom>
          <a:solidFill>
            <a:schemeClr val="accent2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B76FF44-4E88-5045-BD5F-0927666DE600}"/>
              </a:ext>
            </a:extLst>
          </p:cNvPr>
          <p:cNvSpPr txBox="1"/>
          <p:nvPr/>
        </p:nvSpPr>
        <p:spPr>
          <a:xfrm>
            <a:off x="3227831" y="3928872"/>
            <a:ext cx="27908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>
                <a:solidFill>
                  <a:srgbClr val="000000"/>
                </a:solidFill>
                <a:latin typeface="Arial"/>
              </a:rPr>
              <a:t>… description of remarkable customer data</a:t>
            </a:r>
          </a:p>
          <a:p>
            <a:pPr lvl="0">
              <a:defRPr/>
            </a:pPr>
            <a:endParaRPr lang="en-GB">
              <a:solidFill>
                <a:srgbClr val="000000"/>
              </a:solidFill>
              <a:latin typeface="Arial"/>
            </a:endParaRPr>
          </a:p>
          <a:p>
            <a:pPr lvl="0">
              <a:defRPr/>
            </a:pPr>
            <a:r>
              <a:rPr lang="en-GB">
                <a:solidFill>
                  <a:srgbClr val="000000"/>
                </a:solidFill>
                <a:latin typeface="Arial"/>
              </a:rPr>
              <a:t>… challenges for solving the classification problem</a:t>
            </a:r>
          </a:p>
          <a:p>
            <a:pPr lvl="0">
              <a:defRPr/>
            </a:pPr>
            <a:endParaRPr lang="en-GB">
              <a:solidFill>
                <a:srgbClr val="000000"/>
              </a:solidFill>
              <a:latin typeface="Arial"/>
            </a:endParaRPr>
          </a:p>
          <a:p>
            <a:pPr lvl="0">
              <a:defRPr/>
            </a:pPr>
            <a:r>
              <a:rPr lang="en-GB">
                <a:solidFill>
                  <a:srgbClr val="000000"/>
                </a:solidFill>
                <a:latin typeface="Arial"/>
              </a:rPr>
              <a:t>… description of taken assumptions  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0C673A7-906A-424F-BD20-7A7EF6FA07AE}"/>
              </a:ext>
            </a:extLst>
          </p:cNvPr>
          <p:cNvSpPr txBox="1"/>
          <p:nvPr/>
        </p:nvSpPr>
        <p:spPr>
          <a:xfrm>
            <a:off x="318807" y="3928872"/>
            <a:ext cx="29090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Arial"/>
              </a:rPr>
              <a:t>… definition of target for credit card marketing campaign</a:t>
            </a:r>
          </a:p>
          <a:p>
            <a:pPr>
              <a:defRPr/>
            </a:pPr>
            <a:endParaRPr lang="en-GB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r>
              <a:rPr lang="en-GB">
                <a:solidFill>
                  <a:srgbClr val="000000"/>
                </a:solidFill>
                <a:latin typeface="Arial"/>
              </a:rPr>
              <a:t>... introduction to our mission &amp; main focus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336F74E-D9E0-7746-839E-62D9DA8405D6}"/>
              </a:ext>
            </a:extLst>
          </p:cNvPr>
          <p:cNvSpPr txBox="1"/>
          <p:nvPr/>
        </p:nvSpPr>
        <p:spPr>
          <a:xfrm>
            <a:off x="6161161" y="3928872"/>
            <a:ext cx="27908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 i</a:t>
            </a:r>
            <a:r>
              <a:rPr lang="en-US" err="1">
                <a:solidFill>
                  <a:srgbClr val="000000"/>
                </a:solidFill>
                <a:latin typeface="Arial"/>
              </a:rPr>
              <a:t>mplementation</a:t>
            </a:r>
            <a:r>
              <a:rPr lang="en-US">
                <a:solidFill>
                  <a:srgbClr val="000000"/>
                </a:solidFill>
                <a:latin typeface="Arial"/>
              </a:rPr>
              <a:t> of all actions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pursue to increase model accuracy and recall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>
              <a:defRPr/>
            </a:pPr>
            <a:r>
              <a:rPr lang="de-DE">
                <a:solidFill>
                  <a:srgbClr val="000000"/>
                </a:solidFill>
                <a:latin typeface="Arial"/>
              </a:rPr>
              <a:t>… </a:t>
            </a:r>
            <a:r>
              <a:rPr lang="en-US">
                <a:solidFill>
                  <a:srgbClr val="000000"/>
                </a:solidFill>
                <a:latin typeface="Arial"/>
              </a:rPr>
              <a:t>presentation of our solutions approach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C682F12-41F6-6E4D-B341-FEAC9FDB3E5E}"/>
              </a:ext>
            </a:extLst>
          </p:cNvPr>
          <p:cNvSpPr txBox="1"/>
          <p:nvPr/>
        </p:nvSpPr>
        <p:spPr>
          <a:xfrm>
            <a:off x="9082337" y="3928872"/>
            <a:ext cx="2790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presentation of achievements based on solution approach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  <a:p>
            <a:pPr lvl="0">
              <a:defRPr/>
            </a:pPr>
            <a:r>
              <a:rPr lang="en-US">
                <a:solidFill>
                  <a:srgbClr val="000000"/>
                </a:solidFill>
                <a:latin typeface="Arial"/>
              </a:rPr>
              <a:t>.. actions for further improvements of credit card marketing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64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18B489-1932-8B43-987F-D43A00272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918" y="1636400"/>
            <a:ext cx="7140549" cy="5128294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GB" sz="2000" b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+mj-ea"/>
              </a:rPr>
              <a:t>TARGET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0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+mj-ea"/>
              </a:rPr>
              <a:t>Increasing the offer acceptance rate for credit cards within our marketing campaign. In the future, not every customer will receive offers.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GB" sz="2000" b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+mj-ea"/>
              </a:rPr>
              <a:t>MISSION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0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+mj-ea"/>
              </a:rPr>
              <a:t>Generating remarkable insights from customer data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0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+mj-ea"/>
              </a:rPr>
              <a:t>Creating an optimized machine learning classification model for future predicting customer acceptance based on unique features</a:t>
            </a:r>
          </a:p>
          <a:p>
            <a:pPr marL="0" lvl="0" indent="0">
              <a:spcBef>
                <a:spcPts val="2200"/>
              </a:spcBef>
              <a:buNone/>
            </a:pPr>
            <a:r>
              <a:rPr lang="en-GB" sz="2000" b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FOCUS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0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Reducing the number of </a:t>
            </a:r>
            <a:r>
              <a:rPr lang="en-GB" sz="2000" b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false negative </a:t>
            </a:r>
            <a:r>
              <a:rPr lang="en-GB" sz="20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predicted customer.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419A899B-2BB5-EB4D-96CA-10EE515DB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65125"/>
            <a:ext cx="11111753" cy="1271275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BUSINESS PROBLEM</a:t>
            </a:r>
            <a:b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</a:br>
            <a:r>
              <a:rPr lang="en-GB" sz="2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What is the methodical background of a classification problem?</a:t>
            </a:r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9986BA8-091C-CA4F-BA7C-CC423D61394F}"/>
              </a:ext>
            </a:extLst>
          </p:cNvPr>
          <p:cNvSpPr/>
          <p:nvPr/>
        </p:nvSpPr>
        <p:spPr>
          <a:xfrm>
            <a:off x="1148826" y="2193799"/>
            <a:ext cx="1465729" cy="133443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44E565E3-E8B2-7A44-A290-FFE5C1A05BC3}"/>
              </a:ext>
            </a:extLst>
          </p:cNvPr>
          <p:cNvSpPr/>
          <p:nvPr/>
        </p:nvSpPr>
        <p:spPr>
          <a:xfrm>
            <a:off x="2780403" y="3717458"/>
            <a:ext cx="1465729" cy="133443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0D2F8FB-DFCC-964F-819F-CE7A34F82102}"/>
              </a:ext>
            </a:extLst>
          </p:cNvPr>
          <p:cNvSpPr/>
          <p:nvPr/>
        </p:nvSpPr>
        <p:spPr>
          <a:xfrm>
            <a:off x="1148827" y="3717458"/>
            <a:ext cx="1465729" cy="13344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EE9522C-97DC-DE44-9A0A-69D2B8FC4527}"/>
              </a:ext>
            </a:extLst>
          </p:cNvPr>
          <p:cNvSpPr/>
          <p:nvPr/>
        </p:nvSpPr>
        <p:spPr>
          <a:xfrm>
            <a:off x="2780403" y="2193799"/>
            <a:ext cx="1465729" cy="13344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2A7EE45-54BB-0C4C-907B-E4FD62A962B9}"/>
              </a:ext>
            </a:extLst>
          </p:cNvPr>
          <p:cNvSpPr/>
          <p:nvPr/>
        </p:nvSpPr>
        <p:spPr>
          <a:xfrm rot="16200000">
            <a:off x="-464556" y="3276990"/>
            <a:ext cx="18133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TRUE LABEL</a:t>
            </a:r>
            <a:endParaRPr lang="de-DE" sz="200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B789A76F-93B6-3347-A2E6-47F3A0AD7D87}"/>
              </a:ext>
            </a:extLst>
          </p:cNvPr>
          <p:cNvSpPr/>
          <p:nvPr/>
        </p:nvSpPr>
        <p:spPr>
          <a:xfrm>
            <a:off x="1841401" y="5517086"/>
            <a:ext cx="1762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PREDICTIONS</a:t>
            </a:r>
            <a:endParaRPr lang="de-DE" dirty="0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6ED4D87A-9CA2-1A44-8B63-E54B1D601D30}"/>
              </a:ext>
            </a:extLst>
          </p:cNvPr>
          <p:cNvSpPr/>
          <p:nvPr/>
        </p:nvSpPr>
        <p:spPr>
          <a:xfrm>
            <a:off x="1202739" y="2562723"/>
            <a:ext cx="1347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TRUE </a:t>
            </a:r>
          </a:p>
          <a:p>
            <a:pPr algn="ctr"/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NEGATIVE</a:t>
            </a:r>
            <a:endParaRPr lang="de-DE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3D574222-01FE-E84E-949A-B9F994AB9B5B}"/>
              </a:ext>
            </a:extLst>
          </p:cNvPr>
          <p:cNvSpPr/>
          <p:nvPr/>
        </p:nvSpPr>
        <p:spPr>
          <a:xfrm>
            <a:off x="2888736" y="4061509"/>
            <a:ext cx="12490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TRUE </a:t>
            </a:r>
          </a:p>
          <a:p>
            <a:pPr algn="ctr"/>
            <a:r>
              <a:rPr lang="de-DE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POSITIVE</a:t>
            </a:r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88AAC176-C15C-5047-AFC7-87F7527C047C}"/>
              </a:ext>
            </a:extLst>
          </p:cNvPr>
          <p:cNvSpPr/>
          <p:nvPr/>
        </p:nvSpPr>
        <p:spPr>
          <a:xfrm>
            <a:off x="2888736" y="2562723"/>
            <a:ext cx="1249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FALSE </a:t>
            </a:r>
          </a:p>
          <a:p>
            <a:pPr algn="ctr"/>
            <a:r>
              <a:rPr lang="de-DE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POSITIVE</a:t>
            </a:r>
            <a:endParaRPr lang="de-DE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BC8CD54D-C2A4-BB4E-B58F-B615B52AB213}"/>
              </a:ext>
            </a:extLst>
          </p:cNvPr>
          <p:cNvSpPr/>
          <p:nvPr/>
        </p:nvSpPr>
        <p:spPr>
          <a:xfrm>
            <a:off x="1202739" y="4086078"/>
            <a:ext cx="1347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FALSE </a:t>
            </a:r>
          </a:p>
          <a:p>
            <a:pPr algn="ctr"/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NEGATIVE</a:t>
            </a:r>
            <a:endParaRPr lang="de-DE" dirty="0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57A9A4A2-1434-AB47-ACB4-9995304C2C7F}"/>
              </a:ext>
            </a:extLst>
          </p:cNvPr>
          <p:cNvSpPr/>
          <p:nvPr/>
        </p:nvSpPr>
        <p:spPr>
          <a:xfrm>
            <a:off x="1148826" y="5175872"/>
            <a:ext cx="14123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NO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21D1D83B-3187-714A-8849-1979E183C098}"/>
              </a:ext>
            </a:extLst>
          </p:cNvPr>
          <p:cNvSpPr/>
          <p:nvPr/>
        </p:nvSpPr>
        <p:spPr>
          <a:xfrm>
            <a:off x="2758971" y="5180522"/>
            <a:ext cx="14123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YES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EF513F96-6EFF-CA42-899B-1FAFBFC27BBA}"/>
              </a:ext>
            </a:extLst>
          </p:cNvPr>
          <p:cNvSpPr/>
          <p:nvPr/>
        </p:nvSpPr>
        <p:spPr>
          <a:xfrm rot="16200000">
            <a:off x="162854" y="4195740"/>
            <a:ext cx="13485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YES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C69D5D07-069D-EA48-9355-7A77A8E748EB}"/>
              </a:ext>
            </a:extLst>
          </p:cNvPr>
          <p:cNvSpPr/>
          <p:nvPr/>
        </p:nvSpPr>
        <p:spPr>
          <a:xfrm rot="16200000">
            <a:off x="147598" y="2690089"/>
            <a:ext cx="1348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NO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DCDDF7B-C7F6-6346-BCE9-C35FA0337423}"/>
              </a:ext>
            </a:extLst>
          </p:cNvPr>
          <p:cNvSpPr/>
          <p:nvPr/>
        </p:nvSpPr>
        <p:spPr>
          <a:xfrm>
            <a:off x="1032054" y="3620499"/>
            <a:ext cx="1694937" cy="1539996"/>
          </a:xfrm>
          <a:custGeom>
            <a:avLst/>
            <a:gdLst>
              <a:gd name="connsiteX0" fmla="*/ 0 w 1694937"/>
              <a:gd name="connsiteY0" fmla="*/ 0 h 1539996"/>
              <a:gd name="connsiteX1" fmla="*/ 548030 w 1694937"/>
              <a:gd name="connsiteY1" fmla="*/ 0 h 1539996"/>
              <a:gd name="connsiteX2" fmla="*/ 1062161 w 1694937"/>
              <a:gd name="connsiteY2" fmla="*/ 0 h 1539996"/>
              <a:gd name="connsiteX3" fmla="*/ 1694937 w 1694937"/>
              <a:gd name="connsiteY3" fmla="*/ 0 h 1539996"/>
              <a:gd name="connsiteX4" fmla="*/ 1694937 w 1694937"/>
              <a:gd name="connsiteY4" fmla="*/ 497932 h 1539996"/>
              <a:gd name="connsiteX5" fmla="*/ 1694937 w 1694937"/>
              <a:gd name="connsiteY5" fmla="*/ 980464 h 1539996"/>
              <a:gd name="connsiteX6" fmla="*/ 1694937 w 1694937"/>
              <a:gd name="connsiteY6" fmla="*/ 1539996 h 1539996"/>
              <a:gd name="connsiteX7" fmla="*/ 1129958 w 1694937"/>
              <a:gd name="connsiteY7" fmla="*/ 1539996 h 1539996"/>
              <a:gd name="connsiteX8" fmla="*/ 531080 w 1694937"/>
              <a:gd name="connsiteY8" fmla="*/ 1539996 h 1539996"/>
              <a:gd name="connsiteX9" fmla="*/ 0 w 1694937"/>
              <a:gd name="connsiteY9" fmla="*/ 1539996 h 1539996"/>
              <a:gd name="connsiteX10" fmla="*/ 0 w 1694937"/>
              <a:gd name="connsiteY10" fmla="*/ 1026664 h 1539996"/>
              <a:gd name="connsiteX11" fmla="*/ 0 w 1694937"/>
              <a:gd name="connsiteY11" fmla="*/ 528732 h 1539996"/>
              <a:gd name="connsiteX12" fmla="*/ 0 w 1694937"/>
              <a:gd name="connsiteY12" fmla="*/ 0 h 153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4937" h="1539996" extrusionOk="0">
                <a:moveTo>
                  <a:pt x="0" y="0"/>
                </a:moveTo>
                <a:cubicBezTo>
                  <a:pt x="150761" y="-17170"/>
                  <a:pt x="332397" y="22520"/>
                  <a:pt x="548030" y="0"/>
                </a:cubicBezTo>
                <a:cubicBezTo>
                  <a:pt x="763663" y="-22520"/>
                  <a:pt x="873933" y="16691"/>
                  <a:pt x="1062161" y="0"/>
                </a:cubicBezTo>
                <a:cubicBezTo>
                  <a:pt x="1250389" y="-16691"/>
                  <a:pt x="1464020" y="22265"/>
                  <a:pt x="1694937" y="0"/>
                </a:cubicBezTo>
                <a:cubicBezTo>
                  <a:pt x="1685765" y="235021"/>
                  <a:pt x="1700432" y="250103"/>
                  <a:pt x="1694937" y="497932"/>
                </a:cubicBezTo>
                <a:cubicBezTo>
                  <a:pt x="1689442" y="745761"/>
                  <a:pt x="1675787" y="798120"/>
                  <a:pt x="1694937" y="980464"/>
                </a:cubicBezTo>
                <a:cubicBezTo>
                  <a:pt x="1714087" y="1162808"/>
                  <a:pt x="1719292" y="1300221"/>
                  <a:pt x="1694937" y="1539996"/>
                </a:cubicBezTo>
                <a:cubicBezTo>
                  <a:pt x="1543399" y="1522825"/>
                  <a:pt x="1253556" y="1562156"/>
                  <a:pt x="1129958" y="1539996"/>
                </a:cubicBezTo>
                <a:cubicBezTo>
                  <a:pt x="1006360" y="1517836"/>
                  <a:pt x="734587" y="1568180"/>
                  <a:pt x="531080" y="1539996"/>
                </a:cubicBezTo>
                <a:cubicBezTo>
                  <a:pt x="327573" y="1511812"/>
                  <a:pt x="145924" y="1555331"/>
                  <a:pt x="0" y="1539996"/>
                </a:cubicBezTo>
                <a:cubicBezTo>
                  <a:pt x="-10143" y="1376597"/>
                  <a:pt x="16751" y="1158870"/>
                  <a:pt x="0" y="1026664"/>
                </a:cubicBezTo>
                <a:cubicBezTo>
                  <a:pt x="-16751" y="894458"/>
                  <a:pt x="14954" y="725255"/>
                  <a:pt x="0" y="528732"/>
                </a:cubicBezTo>
                <a:cubicBezTo>
                  <a:pt x="-14954" y="332209"/>
                  <a:pt x="18006" y="12941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60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2C4A2C1-213D-D74F-8C3E-5F30E3FC214F}"/>
              </a:ext>
            </a:extLst>
          </p:cNvPr>
          <p:cNvSpPr/>
          <p:nvPr/>
        </p:nvSpPr>
        <p:spPr>
          <a:xfrm>
            <a:off x="10990385" y="111994"/>
            <a:ext cx="1116623" cy="1198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78455B0-8395-0844-A984-8AECFA70D4A7}"/>
              </a:ext>
            </a:extLst>
          </p:cNvPr>
          <p:cNvSpPr txBox="1">
            <a:spLocks/>
          </p:cNvSpPr>
          <p:nvPr/>
        </p:nvSpPr>
        <p:spPr>
          <a:xfrm>
            <a:off x="242047" y="365125"/>
            <a:ext cx="11111753" cy="1271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RAW DATA INSIGHTS</a:t>
            </a:r>
            <a:br>
              <a:rPr lang="de-DE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</a:br>
            <a:r>
              <a:rPr lang="de-DE" sz="2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Things </a:t>
            </a:r>
            <a:r>
              <a:rPr lang="de-DE" sz="28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you</a:t>
            </a:r>
            <a:r>
              <a:rPr lang="de-DE" sz="2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 like </a:t>
            </a:r>
            <a:r>
              <a:rPr lang="de-DE" sz="28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to</a:t>
            </a:r>
            <a:r>
              <a:rPr lang="de-DE" sz="2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 </a:t>
            </a:r>
            <a:r>
              <a:rPr lang="de-DE" sz="28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know</a:t>
            </a:r>
            <a:endParaRPr lang="de-DE" sz="28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+mn-ea"/>
              <a:cs typeface="+mn-cs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D5583EA-73D1-D54D-89D3-99B24D8B50B9}"/>
              </a:ext>
            </a:extLst>
          </p:cNvPr>
          <p:cNvGrpSpPr/>
          <p:nvPr/>
        </p:nvGrpSpPr>
        <p:grpSpPr>
          <a:xfrm>
            <a:off x="304073" y="1636400"/>
            <a:ext cx="5714826" cy="1405378"/>
            <a:chOff x="304073" y="1636400"/>
            <a:chExt cx="5714826" cy="1405378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6E987C19-A728-EB4B-A2AB-C225F69F9198}"/>
                </a:ext>
              </a:extLst>
            </p:cNvPr>
            <p:cNvSpPr/>
            <p:nvPr/>
          </p:nvSpPr>
          <p:spPr bwMode="auto">
            <a:xfrm>
              <a:off x="313404" y="2112865"/>
              <a:ext cx="5705495" cy="9289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endParaRPr>
            </a:p>
            <a:p>
              <a:pPr marL="285750" indent="-285750">
                <a:buClr>
                  <a:schemeClr val="accent2"/>
                </a:buClr>
                <a:buFont typeface="Wingdings" pitchFamily="2" charset="2"/>
                <a:buChar char="§"/>
              </a:pPr>
              <a:r>
                <a:rPr lang="en-GB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18.000 historic entries</a:t>
              </a:r>
            </a:p>
            <a:p>
              <a:pPr marL="285750" lvl="0" indent="-285750">
                <a:buClr>
                  <a:schemeClr val="accent2"/>
                </a:buClr>
                <a:buFont typeface="Wingdings" pitchFamily="2" charset="2"/>
                <a:buChar char="§"/>
                <a:defRPr/>
              </a:pPr>
              <a:r>
                <a:rPr lang="en-GB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The data shows financial, family and promotional information about each customer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D5CEAE30-0A06-B247-9A77-9DA0B4EEFA22}"/>
                </a:ext>
              </a:extLst>
            </p:cNvPr>
            <p:cNvSpPr/>
            <p:nvPr/>
          </p:nvSpPr>
          <p:spPr>
            <a:xfrm>
              <a:off x="304073" y="1636400"/>
              <a:ext cx="1594884" cy="64858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latin typeface="Arial" panose="020B0604020202020204" pitchFamily="34" charset="0"/>
                  <a:cs typeface="Arial" panose="020B0604020202020204" pitchFamily="34" charset="0"/>
                </a:rPr>
                <a:t>Key factors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7E2C4A1-A53F-0440-96DD-17F4F2F6373D}"/>
              </a:ext>
            </a:extLst>
          </p:cNvPr>
          <p:cNvGrpSpPr/>
          <p:nvPr/>
        </p:nvGrpSpPr>
        <p:grpSpPr>
          <a:xfrm>
            <a:off x="305015" y="3221466"/>
            <a:ext cx="5702637" cy="1421983"/>
            <a:chOff x="305015" y="3209541"/>
            <a:chExt cx="5702637" cy="1421983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76A7801B-2B85-7540-BDC6-80C73E18BA25}"/>
                </a:ext>
              </a:extLst>
            </p:cNvPr>
            <p:cNvSpPr/>
            <p:nvPr/>
          </p:nvSpPr>
          <p:spPr bwMode="auto">
            <a:xfrm>
              <a:off x="316135" y="3703974"/>
              <a:ext cx="5691517" cy="9275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endParaRPr>
            </a:p>
            <a:p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endParaRPr>
            </a:p>
            <a:p>
              <a:pPr marL="285750" indent="-285750">
                <a:buClr>
                  <a:schemeClr val="accent2"/>
                </a:buClr>
                <a:buFont typeface="Wingdings" pitchFamily="2" charset="2"/>
                <a:buChar char="§"/>
              </a:pPr>
              <a:r>
                <a:rPr lang="en-GB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Avoiding direct correlation between features </a:t>
              </a:r>
            </a:p>
            <a:p>
              <a:pPr marL="285750" indent="-285750">
                <a:buClr>
                  <a:schemeClr val="accent2"/>
                </a:buClr>
                <a:buFont typeface="Wingdings" pitchFamily="2" charset="2"/>
                <a:buChar char="§"/>
              </a:pPr>
              <a:r>
                <a:rPr lang="en-GB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Data is unbalanced – bad for classification</a:t>
              </a:r>
            </a:p>
            <a:p>
              <a:pPr marL="285750" indent="-285750">
                <a:buClr>
                  <a:schemeClr val="accent2"/>
                </a:buClr>
                <a:buFont typeface="Wingdings" pitchFamily="2" charset="2"/>
                <a:buChar char="§"/>
              </a:pPr>
              <a:r>
                <a:rPr lang="en-GB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Focusing on features with </a:t>
              </a:r>
              <a:r>
                <a:rPr lang="en-GB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high impact on offer acceptance rate</a:t>
              </a:r>
            </a:p>
            <a:p>
              <a:pPr marL="285750" indent="-285750">
                <a:buFont typeface="Wingdings" pitchFamily="2" charset="2"/>
                <a:buChar char="§"/>
              </a:pPr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endParaRP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A65F76B5-79EF-FB4D-84DD-6239FC9D37DA}"/>
                </a:ext>
              </a:extLst>
            </p:cNvPr>
            <p:cNvSpPr/>
            <p:nvPr/>
          </p:nvSpPr>
          <p:spPr>
            <a:xfrm>
              <a:off x="305015" y="3209541"/>
              <a:ext cx="1594884" cy="64858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latin typeface="Arial" panose="020B0604020202020204" pitchFamily="34" charset="0"/>
                  <a:cs typeface="Arial" panose="020B0604020202020204" pitchFamily="34" charset="0"/>
                </a:rPr>
                <a:t>Challenges</a:t>
              </a:r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55FEF2D8-7550-E24E-A16B-9EE7FB0FE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20" y="886609"/>
            <a:ext cx="5091998" cy="1138444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CA120CE-8EC5-0B45-86B7-E8672D8578C7}"/>
              </a:ext>
            </a:extLst>
          </p:cNvPr>
          <p:cNvGrpSpPr/>
          <p:nvPr/>
        </p:nvGrpSpPr>
        <p:grpSpPr>
          <a:xfrm>
            <a:off x="6174651" y="221255"/>
            <a:ext cx="5727639" cy="1919604"/>
            <a:chOff x="6174651" y="221255"/>
            <a:chExt cx="5727639" cy="1919604"/>
          </a:xfrm>
        </p:grpSpPr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B4FBDEB9-81E3-C94B-81BD-3BF327AB49F2}"/>
                </a:ext>
              </a:extLst>
            </p:cNvPr>
            <p:cNvSpPr/>
            <p:nvPr/>
          </p:nvSpPr>
          <p:spPr bwMode="auto">
            <a:xfrm>
              <a:off x="6196795" y="625199"/>
              <a:ext cx="5705495" cy="15156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de-DE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E407ECC4-58A6-C44A-947C-A2E4F4EE2315}"/>
                </a:ext>
              </a:extLst>
            </p:cNvPr>
            <p:cNvSpPr/>
            <p:nvPr/>
          </p:nvSpPr>
          <p:spPr>
            <a:xfrm>
              <a:off x="6174651" y="221255"/>
              <a:ext cx="2661439" cy="64858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latin typeface="Arial" panose="020B0604020202020204" pitchFamily="34" charset="0"/>
                  <a:cs typeface="Arial" panose="020B0604020202020204" pitchFamily="34" charset="0"/>
                </a:rPr>
                <a:t>Balance </a:t>
              </a:r>
              <a:r>
                <a:rPr lang="de-DE" err="1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de-DE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err="1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err="1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r>
                <a:rPr lang="de-DE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27" name="Rechteck 26">
            <a:extLst>
              <a:ext uri="{FF2B5EF4-FFF2-40B4-BE49-F238E27FC236}">
                <a16:creationId xmlns:a16="http://schemas.microsoft.com/office/drawing/2014/main" id="{284EBA3A-D72A-C047-866A-750711509104}"/>
              </a:ext>
            </a:extLst>
          </p:cNvPr>
          <p:cNvSpPr/>
          <p:nvPr/>
        </p:nvSpPr>
        <p:spPr>
          <a:xfrm>
            <a:off x="6628820" y="1804607"/>
            <a:ext cx="5091998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11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NUMBER OF CUSTOMER</a:t>
            </a:r>
            <a:endParaRPr lang="de-DE" sz="110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74E572-B1BC-2047-8FA8-B8DE0348FD10}"/>
              </a:ext>
            </a:extLst>
          </p:cNvPr>
          <p:cNvGrpSpPr/>
          <p:nvPr/>
        </p:nvGrpSpPr>
        <p:grpSpPr>
          <a:xfrm>
            <a:off x="6178387" y="2221693"/>
            <a:ext cx="5727639" cy="4524313"/>
            <a:chOff x="6178387" y="2221693"/>
            <a:chExt cx="5727639" cy="4524313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3B32D6BA-CF84-E54E-9970-E36DE4675D20}"/>
                </a:ext>
              </a:extLst>
            </p:cNvPr>
            <p:cNvSpPr/>
            <p:nvPr/>
          </p:nvSpPr>
          <p:spPr bwMode="auto">
            <a:xfrm>
              <a:off x="6200531" y="2601952"/>
              <a:ext cx="5705495" cy="4144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de-DE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FFC124EE-110D-2143-BA9E-FF5D06E7B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9792" y="2842067"/>
              <a:ext cx="5201026" cy="3650808"/>
            </a:xfrm>
            <a:prstGeom prst="rect">
              <a:avLst/>
            </a:prstGeom>
          </p:spPr>
        </p:pic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1D206BCB-5375-9F40-8217-D2BA2AD2EF18}"/>
                </a:ext>
              </a:extLst>
            </p:cNvPr>
            <p:cNvSpPr/>
            <p:nvPr/>
          </p:nvSpPr>
          <p:spPr>
            <a:xfrm>
              <a:off x="7908808" y="3135390"/>
              <a:ext cx="325706" cy="32537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CBA685C-331A-F845-8ED6-8A5B89D9A44B}"/>
                </a:ext>
              </a:extLst>
            </p:cNvPr>
            <p:cNvSpPr/>
            <p:nvPr/>
          </p:nvSpPr>
          <p:spPr>
            <a:xfrm>
              <a:off x="8275989" y="5076572"/>
              <a:ext cx="325706" cy="13180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8FEF442B-8AA0-2740-96B3-7CBC2207D3B8}"/>
                </a:ext>
              </a:extLst>
            </p:cNvPr>
            <p:cNvSpPr/>
            <p:nvPr/>
          </p:nvSpPr>
          <p:spPr>
            <a:xfrm>
              <a:off x="8978171" y="4425881"/>
              <a:ext cx="325706" cy="19633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71C2AC1A-9FAD-6245-8366-B7A192AAF021}"/>
                </a:ext>
              </a:extLst>
            </p:cNvPr>
            <p:cNvSpPr/>
            <p:nvPr/>
          </p:nvSpPr>
          <p:spPr>
            <a:xfrm>
              <a:off x="9345352" y="4347670"/>
              <a:ext cx="325706" cy="20415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53D18C29-2091-824B-B18B-097F538F7A51}"/>
                </a:ext>
              </a:extLst>
            </p:cNvPr>
            <p:cNvSpPr/>
            <p:nvPr/>
          </p:nvSpPr>
          <p:spPr>
            <a:xfrm>
              <a:off x="7192927" y="4803568"/>
              <a:ext cx="325706" cy="158561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0092BC2-1247-EE46-A4F8-C5A2E207C2AF}"/>
                </a:ext>
              </a:extLst>
            </p:cNvPr>
            <p:cNvSpPr/>
            <p:nvPr/>
          </p:nvSpPr>
          <p:spPr>
            <a:xfrm>
              <a:off x="10412143" y="5454678"/>
              <a:ext cx="325706" cy="93450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2FB440F-E2F2-964F-ADC5-B4BCBEE40CCD}"/>
                </a:ext>
              </a:extLst>
            </p:cNvPr>
            <p:cNvSpPr txBox="1"/>
            <p:nvPr/>
          </p:nvSpPr>
          <p:spPr>
            <a:xfrm>
              <a:off x="6195616" y="3137720"/>
              <a:ext cx="353943" cy="314967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de-DE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RATE OF FEATURE IMPORTANCE </a:t>
              </a:r>
              <a:endParaRPr lang="de-DE" sz="1100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EAA578F5-77FB-E341-BC85-E1C9DD6014D8}"/>
                </a:ext>
              </a:extLst>
            </p:cNvPr>
            <p:cNvSpPr/>
            <p:nvPr/>
          </p:nvSpPr>
          <p:spPr>
            <a:xfrm>
              <a:off x="6178387" y="2221693"/>
              <a:ext cx="2657703" cy="64858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latin typeface="Arial" panose="020B0604020202020204" pitchFamily="34" charset="0"/>
                  <a:cs typeface="Arial" panose="020B0604020202020204" pitchFamily="34" charset="0"/>
                </a:rPr>
                <a:t>Rate </a:t>
              </a:r>
              <a:r>
                <a:rPr lang="de-DE" err="1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de-DE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err="1">
                  <a:latin typeface="Arial" panose="020B0604020202020204" pitchFamily="34" charset="0"/>
                  <a:cs typeface="Arial" panose="020B0604020202020204" pitchFamily="34" charset="0"/>
                </a:rPr>
                <a:t>features</a:t>
              </a:r>
              <a:r>
                <a:rPr lang="de-DE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err="1"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4FE4686A-7100-BA40-AC8E-79BDA2BEFB29}"/>
                </a:ext>
              </a:extLst>
            </p:cNvPr>
            <p:cNvSpPr/>
            <p:nvPr/>
          </p:nvSpPr>
          <p:spPr>
            <a:xfrm rot="16200000">
              <a:off x="7681144" y="5600638"/>
              <a:ext cx="14840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2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r>
                <a:rPr lang="de-DE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de-DE" sz="12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de-DE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credit</a:t>
              </a:r>
              <a:r>
                <a:rPr lang="de-DE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cards</a:t>
              </a:r>
              <a:endParaRPr lang="de-DE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80E1350-B5B8-134B-9133-411BD031B0BA}"/>
                </a:ext>
              </a:extLst>
            </p:cNvPr>
            <p:cNvSpPr/>
            <p:nvPr/>
          </p:nvSpPr>
          <p:spPr>
            <a:xfrm rot="16200000">
              <a:off x="8524640" y="5726974"/>
              <a:ext cx="12314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12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Household</a:t>
              </a:r>
              <a:r>
                <a:rPr lang="de-DE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size</a:t>
              </a:r>
              <a:endParaRPr lang="de-DE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72003A03-036E-354F-B55C-7D37BEE4018D}"/>
                </a:ext>
              </a:extLst>
            </p:cNvPr>
            <p:cNvSpPr/>
            <p:nvPr/>
          </p:nvSpPr>
          <p:spPr>
            <a:xfrm rot="16200000">
              <a:off x="8851554" y="5654118"/>
              <a:ext cx="133126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  <a:r>
                <a:rPr lang="de-DE" sz="12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balance</a:t>
              </a:r>
              <a:endParaRPr lang="de-DE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963669E-17D7-674A-99B3-EE037DA02311}"/>
                </a:ext>
              </a:extLst>
            </p:cNvPr>
            <p:cNvSpPr/>
            <p:nvPr/>
          </p:nvSpPr>
          <p:spPr>
            <a:xfrm rot="16200000">
              <a:off x="6821134" y="5819948"/>
              <a:ext cx="104547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Income </a:t>
              </a:r>
              <a:r>
                <a:rPr lang="de-DE" sz="12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level</a:t>
              </a:r>
              <a:endParaRPr lang="de-DE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391EB0C-98E0-8A41-B553-F6EB07A6D3F0}"/>
                </a:ext>
              </a:extLst>
            </p:cNvPr>
            <p:cNvSpPr/>
            <p:nvPr/>
          </p:nvSpPr>
          <p:spPr>
            <a:xfrm rot="16200000">
              <a:off x="7526390" y="5803116"/>
              <a:ext cx="107914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12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Credit</a:t>
              </a:r>
              <a:r>
                <a:rPr lang="de-DE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Rating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2A0349E-195D-0C41-852D-9E00D58CB307}"/>
                </a:ext>
              </a:extLst>
            </p:cNvPr>
            <p:cNvSpPr/>
            <p:nvPr/>
          </p:nvSpPr>
          <p:spPr>
            <a:xfrm rot="16200000">
              <a:off x="10061741" y="5847629"/>
              <a:ext cx="10265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Mailer type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A9951034-3D87-8E4F-8F69-1332A2A09F05}"/>
                </a:ext>
              </a:extLst>
            </p:cNvPr>
            <p:cNvSpPr/>
            <p:nvPr/>
          </p:nvSpPr>
          <p:spPr>
            <a:xfrm>
              <a:off x="6519791" y="6471380"/>
              <a:ext cx="520102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de-DE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FEATURES OF CLASSIFICATION MODEL</a:t>
              </a:r>
              <a:endParaRPr lang="de-DE" sz="110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CF3ED0D-E835-6A44-A533-0D36CF3CCBBC}"/>
              </a:ext>
            </a:extLst>
          </p:cNvPr>
          <p:cNvGrpSpPr/>
          <p:nvPr/>
        </p:nvGrpSpPr>
        <p:grpSpPr>
          <a:xfrm>
            <a:off x="281728" y="4823137"/>
            <a:ext cx="5705495" cy="1920280"/>
            <a:chOff x="281728" y="4799385"/>
            <a:chExt cx="5705495" cy="1920280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BB5D445F-2D26-1B4A-A00D-28D016FD99E0}"/>
                </a:ext>
              </a:extLst>
            </p:cNvPr>
            <p:cNvSpPr/>
            <p:nvPr/>
          </p:nvSpPr>
          <p:spPr bwMode="auto">
            <a:xfrm>
              <a:off x="281728" y="5203836"/>
              <a:ext cx="5705495" cy="15158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600"/>
                </a:spcAft>
              </a:pPr>
              <a:endParaRPr lang="en-GB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endParaRPr>
            </a:p>
            <a:p>
              <a:pPr>
                <a:spcAft>
                  <a:spcPts val="600"/>
                </a:spcAft>
              </a:pPr>
              <a:r>
                <a:rPr lang="en-GB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The customer with following attributes is most likely to accept an credit card offer: </a:t>
              </a:r>
            </a:p>
            <a:p>
              <a:pPr marL="342900" indent="-342900">
                <a:buClr>
                  <a:schemeClr val="accent2"/>
                </a:buClr>
                <a:buFont typeface="+mj-lt"/>
                <a:buAutoNum type="arabicParenBoth"/>
              </a:pPr>
              <a:r>
                <a:rPr lang="en-GB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Medium average balance</a:t>
              </a:r>
            </a:p>
            <a:p>
              <a:pPr marL="342900" indent="-342900">
                <a:buClr>
                  <a:schemeClr val="accent2"/>
                </a:buClr>
                <a:buFont typeface="+mj-lt"/>
                <a:buAutoNum type="arabicParenBoth"/>
              </a:pPr>
              <a:r>
                <a:rPr lang="en-GB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Low credit rating and income level</a:t>
              </a:r>
            </a:p>
            <a:p>
              <a:pPr marL="342900" indent="-342900">
                <a:buClr>
                  <a:schemeClr val="accent2"/>
                </a:buClr>
                <a:buFont typeface="+mj-lt"/>
                <a:buAutoNum type="arabicParenBoth"/>
              </a:pPr>
              <a:r>
                <a:rPr lang="en-GB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Offer addressed by postcards</a:t>
              </a:r>
            </a:p>
            <a:p>
              <a:endParaRPr lang="en-GB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endParaRP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85EFDDDC-8449-684E-9CF7-616B56ABA1BF}"/>
                </a:ext>
              </a:extLst>
            </p:cNvPr>
            <p:cNvSpPr/>
            <p:nvPr/>
          </p:nvSpPr>
          <p:spPr>
            <a:xfrm>
              <a:off x="281728" y="4799385"/>
              <a:ext cx="1594884" cy="64858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latin typeface="Arial" panose="020B0604020202020204" pitchFamily="34" charset="0"/>
                  <a:cs typeface="Arial" panose="020B0604020202020204" pitchFamily="34" charset="0"/>
                </a:rPr>
                <a:t>Customer insights</a:t>
              </a:r>
            </a:p>
          </p:txBody>
        </p:sp>
      </p:grpSp>
      <p:pic>
        <p:nvPicPr>
          <p:cNvPr id="53" name="Grafik 52">
            <a:extLst>
              <a:ext uri="{FF2B5EF4-FFF2-40B4-BE49-F238E27FC236}">
                <a16:creationId xmlns:a16="http://schemas.microsoft.com/office/drawing/2014/main" id="{FCBA6397-9C0E-204D-830F-8172FBA1A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142" y="826299"/>
            <a:ext cx="2844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67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26762-238B-448F-8048-010E988B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365125"/>
            <a:ext cx="6096000" cy="1325563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MODEL IMPROVEMENT</a:t>
            </a:r>
            <a:br>
              <a:rPr lang="en-GB"/>
            </a:br>
            <a:r>
              <a:rPr lang="en-GB" sz="27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Predicted classification is based on the probability distribution for our target feature</a:t>
            </a:r>
            <a:endParaRPr lang="en-GB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2B361D-5650-B04C-96BB-CB2E98C2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13" y="6535"/>
            <a:ext cx="5805487" cy="6622866"/>
          </a:xfrm>
          <a:prstGeom prst="rect">
            <a:avLst/>
          </a:prstGeom>
        </p:spPr>
      </p:pic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90B4D41-6984-2F42-9CE5-3F50A71BCE8F}"/>
              </a:ext>
            </a:extLst>
          </p:cNvPr>
          <p:cNvCxnSpPr>
            <a:cxnSpLocks/>
          </p:cNvCxnSpPr>
          <p:nvPr/>
        </p:nvCxnSpPr>
        <p:spPr>
          <a:xfrm>
            <a:off x="9592235" y="526958"/>
            <a:ext cx="0" cy="5846949"/>
          </a:xfrm>
          <a:prstGeom prst="line">
            <a:avLst/>
          </a:prstGeom>
          <a:ln w="412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68096468-7637-2A4C-929A-C6CD63673132}"/>
              </a:ext>
            </a:extLst>
          </p:cNvPr>
          <p:cNvSpPr txBox="1"/>
          <p:nvPr/>
        </p:nvSpPr>
        <p:spPr>
          <a:xfrm>
            <a:off x="8835667" y="72737"/>
            <a:ext cx="1513134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  <a:p>
            <a:pPr algn="ctr"/>
            <a:r>
              <a:rPr lang="de-DE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449CDEC-10C8-CD45-B098-4F11DDBF40AA}"/>
              </a:ext>
            </a:extLst>
          </p:cNvPr>
          <p:cNvSpPr/>
          <p:nvPr/>
        </p:nvSpPr>
        <p:spPr>
          <a:xfrm>
            <a:off x="1425389" y="4742692"/>
            <a:ext cx="4827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b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+mj-ea"/>
                <a:cs typeface="Arial" panose="020B0604020202020204" pitchFamily="34" charset="0"/>
              </a:rPr>
              <a:t>APPROACH</a:t>
            </a:r>
          </a:p>
          <a:p>
            <a:pPr>
              <a:defRPr/>
            </a:pPr>
            <a:r>
              <a:rPr lang="en-GB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+mj-ea"/>
                <a:cs typeface="Arial" panose="020B0604020202020204" pitchFamily="34" charset="0"/>
              </a:rPr>
              <a:t>Adjust the threshold value according to the created classification machine learning model, adapted to the existing customer data and the target to minimize false negatives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5204D9F-BCE8-D44F-9229-E97491D2421D}"/>
              </a:ext>
            </a:extLst>
          </p:cNvPr>
          <p:cNvSpPr/>
          <p:nvPr/>
        </p:nvSpPr>
        <p:spPr bwMode="auto">
          <a:xfrm>
            <a:off x="400734" y="3280412"/>
            <a:ext cx="5805486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en-GB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+mj-ea"/>
                <a:cs typeface="Arial" panose="020B0604020202020204" pitchFamily="34" charset="0"/>
              </a:rPr>
              <a:t>Probability for a positive offer acceptance is for many customers near the threshold of 50%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A40FBC7-C209-A44D-A9C4-6988634BBCFB}"/>
              </a:ext>
            </a:extLst>
          </p:cNvPr>
          <p:cNvSpPr/>
          <p:nvPr/>
        </p:nvSpPr>
        <p:spPr bwMode="auto">
          <a:xfrm>
            <a:off x="400733" y="1957589"/>
            <a:ext cx="5805485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en-GB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+mj-ea"/>
                <a:cs typeface="Arial" panose="020B0604020202020204" pitchFamily="34" charset="0"/>
              </a:rPr>
              <a:t>About 1,900 customers are predicted with low or </a:t>
            </a:r>
            <a:br>
              <a:rPr lang="en-GB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+mj-ea"/>
                <a:cs typeface="Arial" panose="020B0604020202020204" pitchFamily="34" charset="0"/>
              </a:rPr>
            </a:br>
            <a:r>
              <a:rPr lang="en-GB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+mj-ea"/>
                <a:cs typeface="Arial" panose="020B0604020202020204" pitchFamily="34" charset="0"/>
              </a:rPr>
              <a:t>medium-low certainty to reject the offer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56AA9CC-053F-C84F-B1C9-13524D887503}"/>
              </a:ext>
            </a:extLst>
          </p:cNvPr>
          <p:cNvSpPr/>
          <p:nvPr/>
        </p:nvSpPr>
        <p:spPr>
          <a:xfrm>
            <a:off x="7139522" y="6523329"/>
            <a:ext cx="4905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PROBABILITY FOR ACCEPTING THE OFFER</a:t>
            </a:r>
            <a:endParaRPr lang="de-DE" sz="140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FA9E07F-745E-A345-A223-3FAC1F33242B}"/>
              </a:ext>
            </a:extLst>
          </p:cNvPr>
          <p:cNvSpPr/>
          <p:nvPr/>
        </p:nvSpPr>
        <p:spPr>
          <a:xfrm rot="16200000">
            <a:off x="4798809" y="3190973"/>
            <a:ext cx="355348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NUMBER OF CUSTOMER</a:t>
            </a:r>
            <a:endParaRPr lang="de-DE" sz="1400"/>
          </a:p>
        </p:txBody>
      </p:sp>
      <p:pic>
        <p:nvPicPr>
          <p:cNvPr id="1026" name="Picture 2" descr="Bildergebnis für glühbirne sketch">
            <a:extLst>
              <a:ext uri="{FF2B5EF4-FFF2-40B4-BE49-F238E27FC236}">
                <a16:creationId xmlns:a16="http://schemas.microsoft.com/office/drawing/2014/main" id="{ED1EFFC6-DAE3-1C4C-BE54-BDFF4AC4C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30" y="5076161"/>
            <a:ext cx="834971" cy="8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Pfeil nach links 16">
            <a:extLst>
              <a:ext uri="{FF2B5EF4-FFF2-40B4-BE49-F238E27FC236}">
                <a16:creationId xmlns:a16="http://schemas.microsoft.com/office/drawing/2014/main" id="{9D5D05AE-6C42-8A48-88F3-4230211D967E}"/>
              </a:ext>
            </a:extLst>
          </p:cNvPr>
          <p:cNvSpPr/>
          <p:nvPr/>
        </p:nvSpPr>
        <p:spPr>
          <a:xfrm>
            <a:off x="8703780" y="2649387"/>
            <a:ext cx="888455" cy="497541"/>
          </a:xfrm>
          <a:prstGeom prst="leftArrow">
            <a:avLst/>
          </a:prstGeom>
          <a:solidFill>
            <a:schemeClr val="accent1"/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links 18">
            <a:extLst>
              <a:ext uri="{FF2B5EF4-FFF2-40B4-BE49-F238E27FC236}">
                <a16:creationId xmlns:a16="http://schemas.microsoft.com/office/drawing/2014/main" id="{2F887866-7B02-594D-94BC-19B65931547C}"/>
              </a:ext>
            </a:extLst>
          </p:cNvPr>
          <p:cNvSpPr/>
          <p:nvPr/>
        </p:nvSpPr>
        <p:spPr>
          <a:xfrm>
            <a:off x="8703780" y="3296350"/>
            <a:ext cx="888455" cy="497541"/>
          </a:xfrm>
          <a:prstGeom prst="leftArrow">
            <a:avLst/>
          </a:prstGeom>
          <a:solidFill>
            <a:schemeClr val="accent1"/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 nach links 19">
            <a:extLst>
              <a:ext uri="{FF2B5EF4-FFF2-40B4-BE49-F238E27FC236}">
                <a16:creationId xmlns:a16="http://schemas.microsoft.com/office/drawing/2014/main" id="{2C7C603F-9B99-B047-90FB-6191901A2AA7}"/>
              </a:ext>
            </a:extLst>
          </p:cNvPr>
          <p:cNvSpPr/>
          <p:nvPr/>
        </p:nvSpPr>
        <p:spPr>
          <a:xfrm>
            <a:off x="8703780" y="3943313"/>
            <a:ext cx="888455" cy="497541"/>
          </a:xfrm>
          <a:prstGeom prst="leftArrow">
            <a:avLst/>
          </a:prstGeom>
          <a:solidFill>
            <a:schemeClr val="accent1"/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435A472-AAEB-9C4A-98D8-8CA543B018AE}"/>
              </a:ext>
            </a:extLst>
          </p:cNvPr>
          <p:cNvSpPr/>
          <p:nvPr/>
        </p:nvSpPr>
        <p:spPr>
          <a:xfrm>
            <a:off x="11611282" y="5930213"/>
            <a:ext cx="259307" cy="391411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010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26762-238B-448F-8048-010E988B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67" y="261557"/>
            <a:ext cx="10951228" cy="1325563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MODEL IMPROVEMENT</a:t>
            </a:r>
            <a:br>
              <a:rPr lang="en-GB"/>
            </a:br>
            <a:r>
              <a:rPr lang="en-GB" sz="28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Adjusting the threshold is always a trade-off</a:t>
            </a:r>
            <a:r>
              <a:rPr lang="en-GB" sz="27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!</a:t>
            </a:r>
            <a:endParaRPr lang="en-GB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6D1D49B-EA81-BC49-A0C8-3A001D183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67" y="1870990"/>
            <a:ext cx="7967392" cy="4879341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7FA9E07F-745E-A345-A223-3FAC1F33242B}"/>
              </a:ext>
            </a:extLst>
          </p:cNvPr>
          <p:cNvSpPr/>
          <p:nvPr/>
        </p:nvSpPr>
        <p:spPr>
          <a:xfrm>
            <a:off x="2523519" y="6502757"/>
            <a:ext cx="355348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THRESHOLD</a:t>
            </a:r>
            <a:endParaRPr lang="de-DE" sz="14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3FC607A-F924-AC44-ADE5-EADE49622804}"/>
              </a:ext>
            </a:extLst>
          </p:cNvPr>
          <p:cNvSpPr/>
          <p:nvPr/>
        </p:nvSpPr>
        <p:spPr>
          <a:xfrm>
            <a:off x="6339245" y="3925446"/>
            <a:ext cx="3701405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FALSE POSITIVE RATE</a:t>
            </a:r>
          </a:p>
          <a:p>
            <a:r>
              <a:rPr lang="de-DE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FALSE NEGATIVE RATE</a:t>
            </a:r>
            <a:endParaRPr lang="de-DE" sz="120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82368E15-2AF9-DE41-9631-628D5D65DDDD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4262246" y="3865243"/>
            <a:ext cx="0" cy="2382466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EF00F32-C20C-BA45-A74D-43902918A136}"/>
              </a:ext>
            </a:extLst>
          </p:cNvPr>
          <p:cNvCxnSpPr>
            <a:cxnSpLocks/>
          </p:cNvCxnSpPr>
          <p:nvPr/>
        </p:nvCxnSpPr>
        <p:spPr>
          <a:xfrm>
            <a:off x="3373013" y="3951995"/>
            <a:ext cx="0" cy="2295714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CF66C21-21EB-E54E-B4EC-762E2841B872}"/>
              </a:ext>
            </a:extLst>
          </p:cNvPr>
          <p:cNvCxnSpPr>
            <a:cxnSpLocks/>
            <a:stCxn id="25" idx="0"/>
          </p:cNvCxnSpPr>
          <p:nvPr/>
        </p:nvCxnSpPr>
        <p:spPr>
          <a:xfrm>
            <a:off x="2589844" y="4508869"/>
            <a:ext cx="10472" cy="173884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79D7A8EC-51E8-7C49-9D65-747214BA539A}"/>
              </a:ext>
            </a:extLst>
          </p:cNvPr>
          <p:cNvCxnSpPr>
            <a:cxnSpLocks/>
            <a:stCxn id="26" idx="0"/>
          </p:cNvCxnSpPr>
          <p:nvPr/>
        </p:nvCxnSpPr>
        <p:spPr>
          <a:xfrm flipH="1">
            <a:off x="1545065" y="5116679"/>
            <a:ext cx="15630" cy="113103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7A2E02B4-B550-144B-BB25-C22E78912972}"/>
              </a:ext>
            </a:extLst>
          </p:cNvPr>
          <p:cNvSpPr txBox="1"/>
          <p:nvPr/>
        </p:nvSpPr>
        <p:spPr>
          <a:xfrm>
            <a:off x="3614488" y="3342023"/>
            <a:ext cx="129551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1D97E0F-6A13-7744-9BFB-68F8402F10EE}"/>
              </a:ext>
            </a:extLst>
          </p:cNvPr>
          <p:cNvSpPr txBox="1"/>
          <p:nvPr/>
        </p:nvSpPr>
        <p:spPr>
          <a:xfrm>
            <a:off x="2786581" y="3925446"/>
            <a:ext cx="129551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38%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350876C-EDF1-A64B-9997-789F21766011}"/>
              </a:ext>
            </a:extLst>
          </p:cNvPr>
          <p:cNvSpPr txBox="1"/>
          <p:nvPr/>
        </p:nvSpPr>
        <p:spPr>
          <a:xfrm>
            <a:off x="1942086" y="4508869"/>
            <a:ext cx="129551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27%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C13AF1C-BEB7-5249-AC97-163A7AD6A3A5}"/>
              </a:ext>
            </a:extLst>
          </p:cNvPr>
          <p:cNvSpPr txBox="1"/>
          <p:nvPr/>
        </p:nvSpPr>
        <p:spPr>
          <a:xfrm>
            <a:off x="912937" y="5116679"/>
            <a:ext cx="129551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13%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3A2C3FE-A459-9747-B642-2BC92B79B4A1}"/>
              </a:ext>
            </a:extLst>
          </p:cNvPr>
          <p:cNvSpPr/>
          <p:nvPr/>
        </p:nvSpPr>
        <p:spPr>
          <a:xfrm>
            <a:off x="713389" y="1526737"/>
            <a:ext cx="717374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FALSE POSITIVE/ FALSE NEGATIVE RATE</a:t>
            </a:r>
          </a:p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(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for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 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classification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 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model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 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with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 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logistic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 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regression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) </a:t>
            </a:r>
            <a:endParaRPr lang="de-DE" sz="1400"/>
          </a:p>
        </p:txBody>
      </p:sp>
      <p:graphicFrame>
        <p:nvGraphicFramePr>
          <p:cNvPr id="34" name="Tabelle 34">
            <a:extLst>
              <a:ext uri="{FF2B5EF4-FFF2-40B4-BE49-F238E27FC236}">
                <a16:creationId xmlns:a16="http://schemas.microsoft.com/office/drawing/2014/main" id="{EC44A21F-E865-8044-9F9D-47CEA2972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05442"/>
              </p:ext>
            </p:extLst>
          </p:nvPr>
        </p:nvGraphicFramePr>
        <p:xfrm>
          <a:off x="8182947" y="2047705"/>
          <a:ext cx="3948380" cy="42256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54359">
                  <a:extLst>
                    <a:ext uri="{9D8B030D-6E8A-4147-A177-3AD203B41FA5}">
                      <a16:colId xmlns:a16="http://schemas.microsoft.com/office/drawing/2014/main" val="2465408743"/>
                    </a:ext>
                  </a:extLst>
                </a:gridCol>
                <a:gridCol w="930697">
                  <a:extLst>
                    <a:ext uri="{9D8B030D-6E8A-4147-A177-3AD203B41FA5}">
                      <a16:colId xmlns:a16="http://schemas.microsoft.com/office/drawing/2014/main" val="629352868"/>
                    </a:ext>
                  </a:extLst>
                </a:gridCol>
                <a:gridCol w="981662">
                  <a:extLst>
                    <a:ext uri="{9D8B030D-6E8A-4147-A177-3AD203B41FA5}">
                      <a16:colId xmlns:a16="http://schemas.microsoft.com/office/drawing/2014/main" val="3570779815"/>
                    </a:ext>
                  </a:extLst>
                </a:gridCol>
                <a:gridCol w="981662">
                  <a:extLst>
                    <a:ext uri="{9D8B030D-6E8A-4147-A177-3AD203B41FA5}">
                      <a16:colId xmlns:a16="http://schemas.microsoft.com/office/drawing/2014/main" val="1002276415"/>
                    </a:ext>
                  </a:extLst>
                </a:gridCol>
              </a:tblGrid>
              <a:tr h="845126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THRES-HOLD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FALSE 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FALSE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TRUE NEGATIVE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16715"/>
                  </a:ext>
                </a:extLst>
              </a:tr>
              <a:tr h="845126"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 point </a:t>
                      </a:r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(50%)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6,425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10,574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262120"/>
                  </a:ext>
                </a:extLst>
              </a:tr>
              <a:tr h="845126"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600" baseline="30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plateau </a:t>
                      </a:r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(38%)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</a:p>
                    <a:p>
                      <a:pPr algn="ctr"/>
                      <a:r>
                        <a:rPr lang="en-GB" sz="140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(- 110)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9,189</a:t>
                      </a:r>
                    </a:p>
                    <a:p>
                      <a:pPr algn="ctr"/>
                      <a:r>
                        <a:rPr lang="en-GB" sz="14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(+ 2,764)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7,810</a:t>
                      </a:r>
                    </a:p>
                    <a:p>
                      <a:pPr algn="ctr"/>
                      <a:r>
                        <a:rPr lang="en-GB" sz="14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(- 2,764)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297749"/>
                  </a:ext>
                </a:extLst>
              </a:tr>
              <a:tr h="8451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GB" sz="1600" baseline="30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nd</a:t>
                      </a:r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plateau </a:t>
                      </a:r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(27%)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(- 97)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12,296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(+ 3,707)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4,703</a:t>
                      </a:r>
                    </a:p>
                    <a:p>
                      <a:pPr algn="ctr"/>
                      <a:r>
                        <a:rPr lang="en-GB" sz="14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(- 3,107)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5337654"/>
                  </a:ext>
                </a:extLst>
              </a:tr>
              <a:tr h="845126"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absolut 0 </a:t>
                      </a:r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(13%)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  <a:p>
                      <a:pPr algn="ctr"/>
                      <a:r>
                        <a:rPr lang="en-GB" sz="140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(- 37)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15,924</a:t>
                      </a:r>
                    </a:p>
                    <a:p>
                      <a:pPr algn="ctr"/>
                      <a:r>
                        <a:rPr lang="en-GB" sz="14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(+ 3,628)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(- 3,628)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713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96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Waage der Justitia mit einfarbiger Füllung">
            <a:extLst>
              <a:ext uri="{FF2B5EF4-FFF2-40B4-BE49-F238E27FC236}">
                <a16:creationId xmlns:a16="http://schemas.microsoft.com/office/drawing/2014/main" id="{0B89E11C-755A-8142-90FB-91D292285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62004" y="2314562"/>
            <a:ext cx="788055" cy="78805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606DED9-D5BA-2F47-8DC9-F9D28600BF58}"/>
              </a:ext>
            </a:extLst>
          </p:cNvPr>
          <p:cNvSpPr/>
          <p:nvPr/>
        </p:nvSpPr>
        <p:spPr bwMode="auto">
          <a:xfrm>
            <a:off x="8200770" y="3257641"/>
            <a:ext cx="3184181" cy="819532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600" b="1" i="1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Uncertain</a:t>
            </a:r>
            <a: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1600" b="1" i="1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forecast</a:t>
            </a:r>
            <a: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b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</a:br>
            <a: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due </a:t>
            </a:r>
            <a:r>
              <a:rPr lang="de-DE" sz="1600" b="1" i="1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to</a:t>
            </a:r>
            <a: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high </a:t>
            </a:r>
            <a:r>
              <a:rPr lang="de-DE" sz="1600" b="1" i="1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imbalanced</a:t>
            </a:r>
            <a: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1600" b="1" i="1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data</a:t>
            </a:r>
            <a:endParaRPr lang="de-DE" sz="1600" b="1" i="1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2AFD1A-C4B8-4D4F-AE71-FA27E6FCE787}"/>
              </a:ext>
            </a:extLst>
          </p:cNvPr>
          <p:cNvSpPr/>
          <p:nvPr/>
        </p:nvSpPr>
        <p:spPr bwMode="auto">
          <a:xfrm>
            <a:off x="4071088" y="3257640"/>
            <a:ext cx="3458717" cy="3122840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Development of a machine learning classification model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b="1" i="1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="1" i="1">
                <a:solidFill>
                  <a:schemeClr val="accent2"/>
                </a:solidFill>
                <a:latin typeface="Arial"/>
              </a:rPr>
              <a:t>(1)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Identification of customer most likely to reject the offer</a:t>
            </a:r>
          </a:p>
          <a:p>
            <a:pPr marL="171450" indent="-171450" algn="ctr" fontAlgn="base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v"/>
              <a:defRPr/>
            </a:pPr>
            <a:r>
              <a:rPr lang="en-GB" sz="1200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sym typeface="Wingdings" pitchFamily="2" charset="2"/>
              </a:rPr>
              <a:t>Reducing Marketing effort by 6%</a:t>
            </a:r>
          </a:p>
          <a:p>
            <a:pPr marL="285750" indent="-285750" algn="ct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à"/>
              <a:defRPr/>
            </a:pPr>
            <a:endParaRPr lang="en-GB" sz="1400" b="1" i="1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="1" i="1">
                <a:solidFill>
                  <a:schemeClr val="accent2"/>
                </a:solidFill>
                <a:latin typeface="Arial"/>
              </a:rPr>
              <a:t>(2)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Tool to adjust the threshold</a:t>
            </a:r>
          </a:p>
          <a:p>
            <a:pPr marL="171450" lvl="0" indent="-171450" algn="ctr" fontAlgn="base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v"/>
              <a:defRPr/>
            </a:pPr>
            <a:r>
              <a:rPr lang="en-GB" sz="1200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sym typeface="Wingdings" pitchFamily="2" charset="2"/>
              </a:rPr>
              <a:t>Trade-off between marketing costs and offer acceptance rate</a:t>
            </a:r>
            <a:endParaRPr lang="en-GB" sz="1200" i="1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b="1" i="1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</p:txBody>
      </p:sp>
      <p:pic>
        <p:nvPicPr>
          <p:cNvPr id="14" name="Grafik 13" descr="Münzen mit einfarbiger Füllung">
            <a:extLst>
              <a:ext uri="{FF2B5EF4-FFF2-40B4-BE49-F238E27FC236}">
                <a16:creationId xmlns:a16="http://schemas.microsoft.com/office/drawing/2014/main" id="{11A78057-F7C2-FD44-8B45-F8AD12301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03827" y="2276798"/>
            <a:ext cx="993238" cy="88899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EE483793-BE58-1840-AB5D-D719D9DCCE44}"/>
              </a:ext>
            </a:extLst>
          </p:cNvPr>
          <p:cNvSpPr/>
          <p:nvPr/>
        </p:nvSpPr>
        <p:spPr bwMode="auto">
          <a:xfrm>
            <a:off x="8200769" y="5577062"/>
            <a:ext cx="3184181" cy="803418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Further </a:t>
            </a:r>
            <a:r>
              <a:rPr lang="de-DE" sz="1600" b="1" i="1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feature</a:t>
            </a:r>
            <a: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1600" b="1" i="1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engineering</a:t>
            </a:r>
            <a: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1600" b="1" i="1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could</a:t>
            </a:r>
            <a: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1600" b="1" i="1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reduce</a:t>
            </a:r>
            <a: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1600" b="1" i="1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false</a:t>
            </a:r>
            <a: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positive rate</a:t>
            </a:r>
          </a:p>
        </p:txBody>
      </p:sp>
      <p:pic>
        <p:nvPicPr>
          <p:cNvPr id="12" name="Grafik 11" descr="Balkendiagramm mit Aufwärtstrend mit einfarbiger Füllung">
            <a:extLst>
              <a:ext uri="{FF2B5EF4-FFF2-40B4-BE49-F238E27FC236}">
                <a16:creationId xmlns:a16="http://schemas.microsoft.com/office/drawing/2014/main" id="{B40B588B-65ED-8B4F-89F3-1D664E989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62004" y="4711549"/>
            <a:ext cx="788053" cy="831869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0386FE9D-FDF6-A447-9394-A475E00DD243}"/>
              </a:ext>
            </a:extLst>
          </p:cNvPr>
          <p:cNvSpPr txBox="1">
            <a:spLocks/>
          </p:cNvSpPr>
          <p:nvPr/>
        </p:nvSpPr>
        <p:spPr>
          <a:xfrm>
            <a:off x="244537" y="199247"/>
            <a:ext cx="11486891" cy="1271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de-DE" b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ACHIEVEMENTS &amp; ACTIONS</a:t>
            </a:r>
            <a:endParaRPr lang="de-DE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  <a:p>
            <a:pPr lvl="0"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de-DE" sz="280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Clues</a:t>
            </a:r>
            <a:r>
              <a:rPr lang="de-DE" sz="28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280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for</a:t>
            </a:r>
            <a:r>
              <a:rPr lang="de-DE" sz="28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280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improving</a:t>
            </a:r>
            <a:r>
              <a:rPr lang="de-DE" sz="28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280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the</a:t>
            </a:r>
            <a:r>
              <a:rPr lang="de-DE" sz="28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280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marketing</a:t>
            </a:r>
            <a:r>
              <a:rPr lang="de-DE" sz="28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280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campaign</a:t>
            </a:r>
            <a:r>
              <a:rPr lang="de-DE" sz="28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280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for</a:t>
            </a:r>
            <a:r>
              <a:rPr lang="de-DE" sz="28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280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credit</a:t>
            </a:r>
            <a:r>
              <a:rPr lang="de-DE" sz="28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280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cards</a:t>
            </a:r>
            <a:endParaRPr lang="de-DE" sz="2800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A2A3280-3929-1B4C-BAB3-50674DF9E9C9}"/>
              </a:ext>
            </a:extLst>
          </p:cNvPr>
          <p:cNvSpPr/>
          <p:nvPr/>
        </p:nvSpPr>
        <p:spPr bwMode="auto">
          <a:xfrm>
            <a:off x="322548" y="3257641"/>
            <a:ext cx="3184181" cy="819532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6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Identification of customer features relevant to accept a credit card offer </a:t>
            </a:r>
          </a:p>
        </p:txBody>
      </p:sp>
      <p:pic>
        <p:nvPicPr>
          <p:cNvPr id="30" name="Grafik 29" descr="Gruppenerfolg mit einfarbiger Füllung">
            <a:extLst>
              <a:ext uri="{FF2B5EF4-FFF2-40B4-BE49-F238E27FC236}">
                <a16:creationId xmlns:a16="http://schemas.microsoft.com/office/drawing/2014/main" id="{92460C1C-793E-AE49-887A-AE246AC703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57438" y="2251389"/>
            <a:ext cx="914400" cy="914400"/>
          </a:xfrm>
          <a:prstGeom prst="rect">
            <a:avLst/>
          </a:prstGeom>
        </p:spPr>
      </p:pic>
      <p:sp>
        <p:nvSpPr>
          <p:cNvPr id="35" name="Rechteck 34">
            <a:extLst>
              <a:ext uri="{FF2B5EF4-FFF2-40B4-BE49-F238E27FC236}">
                <a16:creationId xmlns:a16="http://schemas.microsoft.com/office/drawing/2014/main" id="{6832451C-FE8F-224E-8B92-9DAFFD9B4DA5}"/>
              </a:ext>
            </a:extLst>
          </p:cNvPr>
          <p:cNvSpPr/>
          <p:nvPr/>
        </p:nvSpPr>
        <p:spPr>
          <a:xfrm>
            <a:off x="8200769" y="1867341"/>
            <a:ext cx="3184180" cy="39722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44F00D7-BF70-0F4C-9689-B2BC43D81AFA}"/>
              </a:ext>
            </a:extLst>
          </p:cNvPr>
          <p:cNvSpPr/>
          <p:nvPr/>
        </p:nvSpPr>
        <p:spPr>
          <a:xfrm>
            <a:off x="322549" y="1867341"/>
            <a:ext cx="7207256" cy="384048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ACHIEVEMENTS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FAD58E12-8757-F642-B033-1409F276BDE5}"/>
              </a:ext>
            </a:extLst>
          </p:cNvPr>
          <p:cNvSpPr/>
          <p:nvPr/>
        </p:nvSpPr>
        <p:spPr bwMode="auto">
          <a:xfrm>
            <a:off x="322548" y="5577847"/>
            <a:ext cx="3184181" cy="803418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6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Changing the mailer type to postcard exclusively. </a:t>
            </a:r>
          </a:p>
        </p:txBody>
      </p:sp>
      <p:pic>
        <p:nvPicPr>
          <p:cNvPr id="41" name="Grafik 40" descr="Briefmarke mit einfarbiger Füllung">
            <a:extLst>
              <a:ext uri="{FF2B5EF4-FFF2-40B4-BE49-F238E27FC236}">
                <a16:creationId xmlns:a16="http://schemas.microsoft.com/office/drawing/2014/main" id="{A8A836EF-6672-5649-8363-1799EAA91D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4393" y="4748024"/>
            <a:ext cx="760489" cy="76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3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E34CA0-171A-A24D-81D0-608FF7A39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47" y="1253331"/>
            <a:ext cx="11111753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4400" err="1"/>
              <a:t>Thanks</a:t>
            </a:r>
            <a:r>
              <a:rPr lang="de-DE" sz="4400"/>
              <a:t> </a:t>
            </a:r>
            <a:r>
              <a:rPr lang="de-DE" sz="4400" err="1"/>
              <a:t>for</a:t>
            </a:r>
            <a:r>
              <a:rPr lang="de-DE" sz="4400"/>
              <a:t> </a:t>
            </a:r>
            <a:r>
              <a:rPr lang="de-DE" sz="4400" err="1"/>
              <a:t>your</a:t>
            </a:r>
            <a:r>
              <a:rPr lang="de-DE" sz="4400"/>
              <a:t> </a:t>
            </a:r>
            <a:r>
              <a:rPr lang="de-DE" sz="4400" err="1"/>
              <a:t>attention</a:t>
            </a:r>
            <a:r>
              <a:rPr lang="de-DE" sz="440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4492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76888-2C60-D544-8A64-58147F567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51275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17B4C09CB39884F87521382108B82E8" ma:contentTypeVersion="6" ma:contentTypeDescription="Ein neues Dokument erstellen." ma:contentTypeScope="" ma:versionID="1ab37958fbcf731fb5787812f19904b1">
  <xsd:schema xmlns:xsd="http://www.w3.org/2001/XMLSchema" xmlns:xs="http://www.w3.org/2001/XMLSchema" xmlns:p="http://schemas.microsoft.com/office/2006/metadata/properties" xmlns:ns2="5b94f501-52ee-402a-8013-541f560e1a7b" targetNamespace="http://schemas.microsoft.com/office/2006/metadata/properties" ma:root="true" ma:fieldsID="c1908ad248c5fca72c94c08494177853" ns2:_="">
    <xsd:import namespace="5b94f501-52ee-402a-8013-541f560e1a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94f501-52ee-402a-8013-541f560e1a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DBF2A52-EF4E-43A8-B809-8609F24F09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8748A6-3498-4725-A48D-41FE9663C8DE}">
  <ds:schemaRefs>
    <ds:schemaRef ds:uri="5b94f501-52ee-402a-8013-541f560e1a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54B5F51-16D1-481B-96AA-1493FFC7C677}">
  <ds:schemaRefs>
    <ds:schemaRef ds:uri="5b94f501-52ee-402a-8013-541f560e1a7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907</Words>
  <Application>Microsoft Macintosh PowerPoint</Application>
  <PresentationFormat>Breitbild</PresentationFormat>
  <Paragraphs>275</Paragraphs>
  <Slides>13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Office</vt:lpstr>
      <vt:lpstr>CREDIT CARD MARKETING  classification challenge</vt:lpstr>
      <vt:lpstr>ROADMAP What can be expected today?</vt:lpstr>
      <vt:lpstr>BUSINESS PROBLEM What is the methodical background of a classification problem?</vt:lpstr>
      <vt:lpstr>PowerPoint-Präsentation</vt:lpstr>
      <vt:lpstr>MODEL IMPROVEMENT Predicted classification is based on the probability distribution for our target feature</vt:lpstr>
      <vt:lpstr>MODEL IMPROVEMENT Adjusting the threshold is always a trade-off!</vt:lpstr>
      <vt:lpstr>PowerPoint-Präsentation</vt:lpstr>
      <vt:lpstr>PowerPoint-Präsentation</vt:lpstr>
      <vt:lpstr>Backup</vt:lpstr>
      <vt:lpstr>Backup</vt:lpstr>
      <vt:lpstr>MODEL IMPROVEMENT Adjusting the threshold is always a trade-off!</vt:lpstr>
      <vt:lpstr>PowerPoint-Präsentation</vt:lpstr>
      <vt:lpstr>Modell 1 Bussiness case improvement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Problem</dc:title>
  <dc:creator>Robert Jan Meier (rmeier)</dc:creator>
  <cp:lastModifiedBy>Carolin Vogt (cvogt1)</cp:lastModifiedBy>
  <cp:revision>1</cp:revision>
  <cp:lastPrinted>2021-02-11T21:30:58Z</cp:lastPrinted>
  <dcterms:created xsi:type="dcterms:W3CDTF">2021-02-11T14:29:40Z</dcterms:created>
  <dcterms:modified xsi:type="dcterms:W3CDTF">2021-02-12T12:25:56Z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0x010100217B4C09CB39884F87521382108B82E8</vt:lpwstr>
  </property>
</Properties>
</file>